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917E2F-F812-E515-1C3B-858FAF30145D}" v="1108" dt="2020-02-10T21:22:02.956"/>
    <p1510:client id="{D4A2E53E-04F4-8F56-41BE-3E6F32C090E8}" v="1095" dt="2020-02-11T14:34:20.9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Allen" userId="bfb8bcfa-ddba-4f9b-9478-2c672cca7370" providerId="ADAL" clId="{B1DF108B-0072-46B2-B831-208E047D5209}"/>
    <pc:docChg chg="modSld">
      <pc:chgData name="Paul Allen" userId="bfb8bcfa-ddba-4f9b-9478-2c672cca7370" providerId="ADAL" clId="{B1DF108B-0072-46B2-B831-208E047D5209}" dt="2020-02-11T15:19:44.576" v="161" actId="20577"/>
      <pc:docMkLst>
        <pc:docMk/>
      </pc:docMkLst>
      <pc:sldChg chg="modSp">
        <pc:chgData name="Paul Allen" userId="bfb8bcfa-ddba-4f9b-9478-2c672cca7370" providerId="ADAL" clId="{B1DF108B-0072-46B2-B831-208E047D5209}" dt="2020-02-11T15:12:57.765" v="99" actId="20577"/>
        <pc:sldMkLst>
          <pc:docMk/>
          <pc:sldMk cId="1917832035" sldId="260"/>
        </pc:sldMkLst>
        <pc:spChg chg="mod">
          <ac:chgData name="Paul Allen" userId="bfb8bcfa-ddba-4f9b-9478-2c672cca7370" providerId="ADAL" clId="{B1DF108B-0072-46B2-B831-208E047D5209}" dt="2020-02-11T15:12:57.765" v="99" actId="20577"/>
          <ac:spMkLst>
            <pc:docMk/>
            <pc:sldMk cId="1917832035" sldId="260"/>
            <ac:spMk id="3" creationId="{475B2516-EF1A-4F61-B379-E3E623A5923A}"/>
          </ac:spMkLst>
        </pc:spChg>
      </pc:sldChg>
      <pc:sldChg chg="modSp">
        <pc:chgData name="Paul Allen" userId="bfb8bcfa-ddba-4f9b-9478-2c672cca7370" providerId="ADAL" clId="{B1DF108B-0072-46B2-B831-208E047D5209}" dt="2020-02-11T15:19:44.576" v="161" actId="20577"/>
        <pc:sldMkLst>
          <pc:docMk/>
          <pc:sldMk cId="3941705156" sldId="266"/>
        </pc:sldMkLst>
        <pc:spChg chg="mod">
          <ac:chgData name="Paul Allen" userId="bfb8bcfa-ddba-4f9b-9478-2c672cca7370" providerId="ADAL" clId="{B1DF108B-0072-46B2-B831-208E047D5209}" dt="2020-02-11T15:19:44.576" v="161" actId="20577"/>
          <ac:spMkLst>
            <pc:docMk/>
            <pc:sldMk cId="3941705156" sldId="266"/>
            <ac:spMk id="3" creationId="{475B2516-EF1A-4F61-B379-E3E623A5923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CA0DAA6-33B8-4A25-810D-2F4D816FB4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435006" y="604568"/>
            <a:ext cx="4654297" cy="557783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31" y="985419"/>
            <a:ext cx="3785030" cy="3301125"/>
          </a:xfrm>
          <a:noFill/>
        </p:spPr>
        <p:txBody>
          <a:bodyPr>
            <a:normAutofit/>
          </a:bodyPr>
          <a:lstStyle/>
          <a:p>
            <a:pPr algn="l"/>
            <a:r>
              <a:rPr lang="en-US" sz="4400" dirty="0">
                <a:solidFill>
                  <a:srgbClr val="FFFFFF"/>
                </a:solidFill>
                <a:cs typeface="Calibri Light"/>
              </a:rPr>
              <a:t>Repeating Control</a:t>
            </a:r>
            <a:br>
              <a:rPr lang="en-US" sz="4400" dirty="0">
                <a:solidFill>
                  <a:srgbClr val="FFFFFF"/>
                </a:solidFill>
                <a:cs typeface="Calibri Light"/>
              </a:rPr>
            </a:br>
            <a:r>
              <a:rPr lang="en-US" sz="4400" dirty="0">
                <a:solidFill>
                  <a:srgbClr val="FFFFFF"/>
                </a:solidFill>
                <a:cs typeface="Calibri Light"/>
              </a:rPr>
              <a:t>Structures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1530" y="4424975"/>
            <a:ext cx="3785031" cy="1443163"/>
          </a:xfrm>
          <a:noFill/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2200">
                <a:solidFill>
                  <a:srgbClr val="FFFFFF"/>
                </a:solidFill>
                <a:cs typeface="Calibri"/>
              </a:rPr>
              <a:t>Loops: for, while, do while</a:t>
            </a:r>
            <a:endParaRPr lang="en-US" sz="2200">
              <a:solidFill>
                <a:srgbClr val="FFFFFF"/>
              </a:solidFill>
            </a:endParaRPr>
          </a:p>
        </p:txBody>
      </p:sp>
      <p:pic>
        <p:nvPicPr>
          <p:cNvPr id="4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08D7C496-5BD2-4D1C-8315-CCCEB7C3BF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6501" y="1019991"/>
            <a:ext cx="6350493" cy="4746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0F5C5E-E036-4B4F-9EA1-1EFBAF7C1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5216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cs typeface="Calibri Light"/>
              </a:rPr>
              <a:t>Loop-Type Decision Tree</a:t>
            </a: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6" name="Picture 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1BB29C18-8A69-4D09-A874-CC52836E63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986" y="2496813"/>
            <a:ext cx="11097321" cy="4001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112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137817A-6E43-41BF-8F21-9349BDFD27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6EB78EB-A2E8-4932-AE5B-B1CDD2449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478"/>
          </a:xfrm>
          <a:prstGeom prst="rect">
            <a:avLst/>
          </a:prstGeom>
          <a:solidFill>
            <a:srgbClr val="40404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9165BCC-1E0E-4BBB-80EC-7D632E894E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78"/>
            <a:ext cx="8719566" cy="6858956"/>
          </a:xfrm>
          <a:custGeom>
            <a:avLst/>
            <a:gdLst>
              <a:gd name="connsiteX0" fmla="*/ 941070 w 8719566"/>
              <a:gd name="connsiteY0" fmla="*/ 0 h 6858956"/>
              <a:gd name="connsiteX1" fmla="*/ 4471386 w 8719566"/>
              <a:gd name="connsiteY1" fmla="*/ 0 h 6858956"/>
              <a:gd name="connsiteX2" fmla="*/ 5537614 w 8719566"/>
              <a:gd name="connsiteY2" fmla="*/ 0 h 6858956"/>
              <a:gd name="connsiteX3" fmla="*/ 5543191 w 8719566"/>
              <a:gd name="connsiteY3" fmla="*/ 0 h 6858956"/>
              <a:gd name="connsiteX4" fmla="*/ 8719566 w 8719566"/>
              <a:gd name="connsiteY4" fmla="*/ 6858478 h 6858956"/>
              <a:gd name="connsiteX5" fmla="*/ 7778275 w 8719566"/>
              <a:gd name="connsiteY5" fmla="*/ 6858478 h 6858956"/>
              <a:gd name="connsiteX6" fmla="*/ 7778496 w 8719566"/>
              <a:gd name="connsiteY6" fmla="*/ 6858956 h 6858956"/>
              <a:gd name="connsiteX7" fmla="*/ 353941 w 8719566"/>
              <a:gd name="connsiteY7" fmla="*/ 6858956 h 6858956"/>
              <a:gd name="connsiteX8" fmla="*/ 354201 w 8719566"/>
              <a:gd name="connsiteY8" fmla="*/ 6858394 h 6858956"/>
              <a:gd name="connsiteX9" fmla="*/ 0 w 8719566"/>
              <a:gd name="connsiteY9" fmla="*/ 6858394 h 6858956"/>
              <a:gd name="connsiteX10" fmla="*/ 0 w 8719566"/>
              <a:gd name="connsiteY10" fmla="*/ 478 h 6858956"/>
              <a:gd name="connsiteX11" fmla="*/ 941070 w 8719566"/>
              <a:gd name="connsiteY11" fmla="*/ 478 h 6858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719566" h="6858956">
                <a:moveTo>
                  <a:pt x="941070" y="0"/>
                </a:moveTo>
                <a:lnTo>
                  <a:pt x="4471386" y="0"/>
                </a:lnTo>
                <a:lnTo>
                  <a:pt x="5537614" y="0"/>
                </a:lnTo>
                <a:lnTo>
                  <a:pt x="5543191" y="0"/>
                </a:lnTo>
                <a:lnTo>
                  <a:pt x="8719566" y="6858478"/>
                </a:lnTo>
                <a:lnTo>
                  <a:pt x="7778275" y="6858478"/>
                </a:lnTo>
                <a:lnTo>
                  <a:pt x="7778496" y="6858956"/>
                </a:lnTo>
                <a:lnTo>
                  <a:pt x="353941" y="6858956"/>
                </a:lnTo>
                <a:lnTo>
                  <a:pt x="354201" y="6858394"/>
                </a:lnTo>
                <a:lnTo>
                  <a:pt x="0" y="6858394"/>
                </a:lnTo>
                <a:lnTo>
                  <a:pt x="0" y="478"/>
                </a:lnTo>
                <a:lnTo>
                  <a:pt x="941070" y="47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E666307-0E6C-46AF-A4C1-BD5DFC1030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29392"/>
            <a:ext cx="8391456" cy="6528608"/>
          </a:xfrm>
          <a:custGeom>
            <a:avLst/>
            <a:gdLst>
              <a:gd name="connsiteX0" fmla="*/ 0 w 8391456"/>
              <a:gd name="connsiteY0" fmla="*/ 0 h 6528608"/>
              <a:gd name="connsiteX1" fmla="*/ 941070 w 8391456"/>
              <a:gd name="connsiteY1" fmla="*/ 0 h 6528608"/>
              <a:gd name="connsiteX2" fmla="*/ 2906170 w 8391456"/>
              <a:gd name="connsiteY2" fmla="*/ 0 h 6528608"/>
              <a:gd name="connsiteX3" fmla="*/ 3847240 w 8391456"/>
              <a:gd name="connsiteY3" fmla="*/ 0 h 6528608"/>
              <a:gd name="connsiteX4" fmla="*/ 3940000 w 8391456"/>
              <a:gd name="connsiteY4" fmla="*/ 0 h 6528608"/>
              <a:gd name="connsiteX5" fmla="*/ 4411669 w 8391456"/>
              <a:gd name="connsiteY5" fmla="*/ 0 h 6528608"/>
              <a:gd name="connsiteX6" fmla="*/ 4881070 w 8391456"/>
              <a:gd name="connsiteY6" fmla="*/ 0 h 6528608"/>
              <a:gd name="connsiteX7" fmla="*/ 5352739 w 8391456"/>
              <a:gd name="connsiteY7" fmla="*/ 0 h 6528608"/>
              <a:gd name="connsiteX8" fmla="*/ 8391456 w 8391456"/>
              <a:gd name="connsiteY8" fmla="*/ 6528607 h 6528608"/>
              <a:gd name="connsiteX9" fmla="*/ 8056939 w 8391456"/>
              <a:gd name="connsiteY9" fmla="*/ 6528607 h 6528608"/>
              <a:gd name="connsiteX10" fmla="*/ 8056939 w 8391456"/>
              <a:gd name="connsiteY10" fmla="*/ 6528608 h 6528608"/>
              <a:gd name="connsiteX11" fmla="*/ 7115869 w 8391456"/>
              <a:gd name="connsiteY11" fmla="*/ 6528608 h 6528608"/>
              <a:gd name="connsiteX12" fmla="*/ 1516577 w 8391456"/>
              <a:gd name="connsiteY12" fmla="*/ 6528608 h 6528608"/>
              <a:gd name="connsiteX13" fmla="*/ 575507 w 8391456"/>
              <a:gd name="connsiteY13" fmla="*/ 6528608 h 6528608"/>
              <a:gd name="connsiteX14" fmla="*/ 575737 w 8391456"/>
              <a:gd name="connsiteY14" fmla="*/ 6528115 h 6528608"/>
              <a:gd name="connsiteX15" fmla="*/ 0 w 8391456"/>
              <a:gd name="connsiteY15" fmla="*/ 6528115 h 6528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391456" h="6528608">
                <a:moveTo>
                  <a:pt x="0" y="0"/>
                </a:moveTo>
                <a:lnTo>
                  <a:pt x="941070" y="0"/>
                </a:lnTo>
                <a:lnTo>
                  <a:pt x="2906170" y="0"/>
                </a:lnTo>
                <a:lnTo>
                  <a:pt x="3847240" y="0"/>
                </a:lnTo>
                <a:lnTo>
                  <a:pt x="3940000" y="0"/>
                </a:lnTo>
                <a:lnTo>
                  <a:pt x="4411669" y="0"/>
                </a:lnTo>
                <a:lnTo>
                  <a:pt x="4881070" y="0"/>
                </a:lnTo>
                <a:lnTo>
                  <a:pt x="5352739" y="0"/>
                </a:lnTo>
                <a:lnTo>
                  <a:pt x="8391456" y="6528607"/>
                </a:lnTo>
                <a:lnTo>
                  <a:pt x="8056939" y="6528607"/>
                </a:lnTo>
                <a:lnTo>
                  <a:pt x="8056939" y="6528608"/>
                </a:lnTo>
                <a:lnTo>
                  <a:pt x="7115869" y="6528608"/>
                </a:lnTo>
                <a:lnTo>
                  <a:pt x="1516577" y="6528608"/>
                </a:lnTo>
                <a:lnTo>
                  <a:pt x="575507" y="6528608"/>
                </a:lnTo>
                <a:lnTo>
                  <a:pt x="575737" y="6528115"/>
                </a:lnTo>
                <a:lnTo>
                  <a:pt x="0" y="6528115"/>
                </a:lnTo>
                <a:close/>
              </a:path>
            </a:pathLst>
          </a:cu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C9CF60B-33B1-406C-8706-EA1E068BC4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5258"/>
            <a:ext cx="8139513" cy="6322742"/>
          </a:xfrm>
          <a:custGeom>
            <a:avLst/>
            <a:gdLst>
              <a:gd name="connsiteX0" fmla="*/ 0 w 8139513"/>
              <a:gd name="connsiteY0" fmla="*/ 0 h 6322742"/>
              <a:gd name="connsiteX1" fmla="*/ 941070 w 8139513"/>
              <a:gd name="connsiteY1" fmla="*/ 0 h 6322742"/>
              <a:gd name="connsiteX2" fmla="*/ 2797519 w 8139513"/>
              <a:gd name="connsiteY2" fmla="*/ 0 h 6322742"/>
              <a:gd name="connsiteX3" fmla="*/ 3738589 w 8139513"/>
              <a:gd name="connsiteY3" fmla="*/ 0 h 6322742"/>
              <a:gd name="connsiteX4" fmla="*/ 3798749 w 8139513"/>
              <a:gd name="connsiteY4" fmla="*/ 0 h 6322742"/>
              <a:gd name="connsiteX5" fmla="*/ 4255545 w 8139513"/>
              <a:gd name="connsiteY5" fmla="*/ 0 h 6322742"/>
              <a:gd name="connsiteX6" fmla="*/ 4739819 w 8139513"/>
              <a:gd name="connsiteY6" fmla="*/ 0 h 6322742"/>
              <a:gd name="connsiteX7" fmla="*/ 5196615 w 8139513"/>
              <a:gd name="connsiteY7" fmla="*/ 0 h 6322742"/>
              <a:gd name="connsiteX8" fmla="*/ 8139513 w 8139513"/>
              <a:gd name="connsiteY8" fmla="*/ 6322741 h 6322742"/>
              <a:gd name="connsiteX9" fmla="*/ 7815544 w 8139513"/>
              <a:gd name="connsiteY9" fmla="*/ 6322741 h 6322742"/>
              <a:gd name="connsiteX10" fmla="*/ 7815544 w 8139513"/>
              <a:gd name="connsiteY10" fmla="*/ 6322742 h 6322742"/>
              <a:gd name="connsiteX11" fmla="*/ 6874474 w 8139513"/>
              <a:gd name="connsiteY11" fmla="*/ 6322742 h 6322742"/>
              <a:gd name="connsiteX12" fmla="*/ 1481419 w 8139513"/>
              <a:gd name="connsiteY12" fmla="*/ 6322742 h 6322742"/>
              <a:gd name="connsiteX13" fmla="*/ 540349 w 8139513"/>
              <a:gd name="connsiteY13" fmla="*/ 6322742 h 6322742"/>
              <a:gd name="connsiteX14" fmla="*/ 540571 w 8139513"/>
              <a:gd name="connsiteY14" fmla="*/ 6322264 h 6322742"/>
              <a:gd name="connsiteX15" fmla="*/ 0 w 8139513"/>
              <a:gd name="connsiteY15" fmla="*/ 6322264 h 6322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139513" h="6322742">
                <a:moveTo>
                  <a:pt x="0" y="0"/>
                </a:moveTo>
                <a:lnTo>
                  <a:pt x="941070" y="0"/>
                </a:lnTo>
                <a:lnTo>
                  <a:pt x="2797519" y="0"/>
                </a:lnTo>
                <a:lnTo>
                  <a:pt x="3738589" y="0"/>
                </a:lnTo>
                <a:lnTo>
                  <a:pt x="3798749" y="0"/>
                </a:lnTo>
                <a:lnTo>
                  <a:pt x="4255545" y="0"/>
                </a:lnTo>
                <a:lnTo>
                  <a:pt x="4739819" y="0"/>
                </a:lnTo>
                <a:lnTo>
                  <a:pt x="5196615" y="0"/>
                </a:lnTo>
                <a:lnTo>
                  <a:pt x="8139513" y="6322741"/>
                </a:lnTo>
                <a:lnTo>
                  <a:pt x="7815544" y="6322741"/>
                </a:lnTo>
                <a:lnTo>
                  <a:pt x="7815544" y="6322742"/>
                </a:lnTo>
                <a:lnTo>
                  <a:pt x="6874474" y="6322742"/>
                </a:lnTo>
                <a:lnTo>
                  <a:pt x="1481419" y="6322742"/>
                </a:lnTo>
                <a:lnTo>
                  <a:pt x="540349" y="6322742"/>
                </a:lnTo>
                <a:lnTo>
                  <a:pt x="540571" y="6322264"/>
                </a:lnTo>
                <a:lnTo>
                  <a:pt x="0" y="6322264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1CCC27-D173-4BF6-AC5B-7E27E6492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4400"/>
            <a:ext cx="4582868" cy="1252728"/>
          </a:xfrm>
        </p:spPr>
        <p:txBody>
          <a:bodyPr>
            <a:normAutofit/>
          </a:bodyPr>
          <a:lstStyle/>
          <a:p>
            <a:r>
              <a:rPr lang="en-US" sz="4100">
                <a:solidFill>
                  <a:srgbClr val="FFFFFF"/>
                </a:solidFill>
                <a:cs typeface="Calibri Light"/>
              </a:rPr>
              <a:t>Basic Loop Structure</a:t>
            </a:r>
            <a:endParaRPr lang="en-US" sz="41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B2516-EF1A-4F61-B379-E3E623A59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42032"/>
            <a:ext cx="5346940" cy="353872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400" dirty="0">
                <a:solidFill>
                  <a:srgbClr val="FFFFFE"/>
                </a:solidFill>
                <a:cs typeface="Calibri"/>
              </a:rPr>
              <a:t>All loops use same structure</a:t>
            </a:r>
          </a:p>
          <a:p>
            <a:r>
              <a:rPr lang="en-US" sz="1400" dirty="0">
                <a:solidFill>
                  <a:srgbClr val="FFFFFE"/>
                </a:solidFill>
                <a:cs typeface="Calibri"/>
              </a:rPr>
              <a:t>Control structure:</a:t>
            </a:r>
          </a:p>
          <a:p>
            <a:pPr lvl="1"/>
            <a:r>
              <a:rPr lang="en-US" sz="1400" dirty="0">
                <a:solidFill>
                  <a:srgbClr val="FFFFFE"/>
                </a:solidFill>
                <a:cs typeface="Calibri"/>
              </a:rPr>
              <a:t>Keyword: while, do while, for</a:t>
            </a:r>
          </a:p>
          <a:p>
            <a:pPr lvl="1"/>
            <a:r>
              <a:rPr lang="en-US" sz="1400" dirty="0">
                <a:solidFill>
                  <a:srgbClr val="FFFFFE"/>
                </a:solidFill>
                <a:cs typeface="Calibri"/>
              </a:rPr>
              <a:t>Condition – when to exit the loop</a:t>
            </a:r>
          </a:p>
          <a:p>
            <a:pPr lvl="2"/>
            <a:r>
              <a:rPr lang="en-US" sz="1400" dirty="0">
                <a:solidFill>
                  <a:srgbClr val="FFFFFE"/>
                </a:solidFill>
                <a:cs typeface="Calibri"/>
              </a:rPr>
              <a:t>Control variable(s) - declared prior to loop</a:t>
            </a:r>
          </a:p>
          <a:p>
            <a:pPr lvl="2"/>
            <a:r>
              <a:rPr lang="en-US" sz="1400" dirty="0">
                <a:solidFill>
                  <a:srgbClr val="FFFFFE"/>
                </a:solidFill>
                <a:cs typeface="Calibri"/>
              </a:rPr>
              <a:t>Conditional operator(s) - comparison and/or logic</a:t>
            </a:r>
          </a:p>
          <a:p>
            <a:pPr lvl="2"/>
            <a:r>
              <a:rPr lang="en-US" sz="1400" dirty="0">
                <a:solidFill>
                  <a:srgbClr val="FFFFFE"/>
                </a:solidFill>
                <a:cs typeface="Calibri"/>
              </a:rPr>
              <a:t>Limiter value – literal or variable</a:t>
            </a:r>
          </a:p>
          <a:p>
            <a:pPr lvl="1"/>
            <a:r>
              <a:rPr lang="en-US" sz="1400" dirty="0">
                <a:solidFill>
                  <a:srgbClr val="FFFFFE"/>
                </a:solidFill>
                <a:cs typeface="Calibri"/>
              </a:rPr>
              <a:t>Update condition:</a:t>
            </a:r>
          </a:p>
          <a:p>
            <a:pPr lvl="2"/>
            <a:r>
              <a:rPr lang="en-US" sz="1400" dirty="0">
                <a:solidFill>
                  <a:srgbClr val="FFFFFE"/>
                </a:solidFill>
                <a:cs typeface="Calibri"/>
              </a:rPr>
              <a:t>Control variable(s) must change so that condition is eventually met</a:t>
            </a:r>
          </a:p>
          <a:p>
            <a:r>
              <a:rPr lang="en-US" sz="1400" dirty="0">
                <a:solidFill>
                  <a:srgbClr val="FFFFFE"/>
                </a:solidFill>
                <a:cs typeface="Calibri"/>
              </a:rPr>
              <a:t>Repeated statements</a:t>
            </a:r>
          </a:p>
          <a:p>
            <a:pPr lvl="1"/>
            <a:r>
              <a:rPr lang="en-US" sz="1400" dirty="0">
                <a:solidFill>
                  <a:srgbClr val="FFFFFE"/>
                </a:solidFill>
                <a:cs typeface="Calibri"/>
              </a:rPr>
              <a:t>Executable instructions that are repeated for each loop</a:t>
            </a:r>
          </a:p>
          <a:p>
            <a:pPr lvl="2"/>
            <a:endParaRPr lang="en-US" sz="1400">
              <a:solidFill>
                <a:srgbClr val="FFFFFE"/>
              </a:solidFill>
              <a:cs typeface="Calibri"/>
            </a:endParaRPr>
          </a:p>
        </p:txBody>
      </p:sp>
      <p:pic>
        <p:nvPicPr>
          <p:cNvPr id="4" name="Picture 4" descr="A picture containing bird, tree, flower&#10;&#10;Description generated with very high confidence">
            <a:extLst>
              <a:ext uri="{FF2B5EF4-FFF2-40B4-BE49-F238E27FC236}">
                <a16:creationId xmlns:a16="http://schemas.microsoft.com/office/drawing/2014/main" id="{FB2F52C9-B6C0-4B6D-A1DC-CEEC73AB09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5533" y="1365849"/>
            <a:ext cx="3966394" cy="253904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E2AC5FE-7F59-46A4-BDAA-B53946AEF7B5}"/>
              </a:ext>
            </a:extLst>
          </p:cNvPr>
          <p:cNvSpPr txBox="1"/>
          <p:nvPr/>
        </p:nvSpPr>
        <p:spPr>
          <a:xfrm>
            <a:off x="9036424" y="5468471"/>
            <a:ext cx="2743200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Why consider condition as an exit conditional?</a:t>
            </a:r>
            <a:endParaRPr lang="en-US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822702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137817A-6E43-41BF-8F21-9349BDFD27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6EB78EB-A2E8-4932-AE5B-B1CDD2449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478"/>
          </a:xfrm>
          <a:prstGeom prst="rect">
            <a:avLst/>
          </a:prstGeom>
          <a:solidFill>
            <a:srgbClr val="40404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9165BCC-1E0E-4BBB-80EC-7D632E894E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78"/>
            <a:ext cx="8719566" cy="6858956"/>
          </a:xfrm>
          <a:custGeom>
            <a:avLst/>
            <a:gdLst>
              <a:gd name="connsiteX0" fmla="*/ 941070 w 8719566"/>
              <a:gd name="connsiteY0" fmla="*/ 0 h 6858956"/>
              <a:gd name="connsiteX1" fmla="*/ 4471386 w 8719566"/>
              <a:gd name="connsiteY1" fmla="*/ 0 h 6858956"/>
              <a:gd name="connsiteX2" fmla="*/ 5537614 w 8719566"/>
              <a:gd name="connsiteY2" fmla="*/ 0 h 6858956"/>
              <a:gd name="connsiteX3" fmla="*/ 5543191 w 8719566"/>
              <a:gd name="connsiteY3" fmla="*/ 0 h 6858956"/>
              <a:gd name="connsiteX4" fmla="*/ 8719566 w 8719566"/>
              <a:gd name="connsiteY4" fmla="*/ 6858478 h 6858956"/>
              <a:gd name="connsiteX5" fmla="*/ 7778275 w 8719566"/>
              <a:gd name="connsiteY5" fmla="*/ 6858478 h 6858956"/>
              <a:gd name="connsiteX6" fmla="*/ 7778496 w 8719566"/>
              <a:gd name="connsiteY6" fmla="*/ 6858956 h 6858956"/>
              <a:gd name="connsiteX7" fmla="*/ 353941 w 8719566"/>
              <a:gd name="connsiteY7" fmla="*/ 6858956 h 6858956"/>
              <a:gd name="connsiteX8" fmla="*/ 354201 w 8719566"/>
              <a:gd name="connsiteY8" fmla="*/ 6858394 h 6858956"/>
              <a:gd name="connsiteX9" fmla="*/ 0 w 8719566"/>
              <a:gd name="connsiteY9" fmla="*/ 6858394 h 6858956"/>
              <a:gd name="connsiteX10" fmla="*/ 0 w 8719566"/>
              <a:gd name="connsiteY10" fmla="*/ 478 h 6858956"/>
              <a:gd name="connsiteX11" fmla="*/ 941070 w 8719566"/>
              <a:gd name="connsiteY11" fmla="*/ 478 h 6858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719566" h="6858956">
                <a:moveTo>
                  <a:pt x="941070" y="0"/>
                </a:moveTo>
                <a:lnTo>
                  <a:pt x="4471386" y="0"/>
                </a:lnTo>
                <a:lnTo>
                  <a:pt x="5537614" y="0"/>
                </a:lnTo>
                <a:lnTo>
                  <a:pt x="5543191" y="0"/>
                </a:lnTo>
                <a:lnTo>
                  <a:pt x="8719566" y="6858478"/>
                </a:lnTo>
                <a:lnTo>
                  <a:pt x="7778275" y="6858478"/>
                </a:lnTo>
                <a:lnTo>
                  <a:pt x="7778496" y="6858956"/>
                </a:lnTo>
                <a:lnTo>
                  <a:pt x="353941" y="6858956"/>
                </a:lnTo>
                <a:lnTo>
                  <a:pt x="354201" y="6858394"/>
                </a:lnTo>
                <a:lnTo>
                  <a:pt x="0" y="6858394"/>
                </a:lnTo>
                <a:lnTo>
                  <a:pt x="0" y="478"/>
                </a:lnTo>
                <a:lnTo>
                  <a:pt x="941070" y="47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E666307-0E6C-46AF-A4C1-BD5DFC1030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29392"/>
            <a:ext cx="8391456" cy="6528608"/>
          </a:xfrm>
          <a:custGeom>
            <a:avLst/>
            <a:gdLst>
              <a:gd name="connsiteX0" fmla="*/ 0 w 8391456"/>
              <a:gd name="connsiteY0" fmla="*/ 0 h 6528608"/>
              <a:gd name="connsiteX1" fmla="*/ 941070 w 8391456"/>
              <a:gd name="connsiteY1" fmla="*/ 0 h 6528608"/>
              <a:gd name="connsiteX2" fmla="*/ 2906170 w 8391456"/>
              <a:gd name="connsiteY2" fmla="*/ 0 h 6528608"/>
              <a:gd name="connsiteX3" fmla="*/ 3847240 w 8391456"/>
              <a:gd name="connsiteY3" fmla="*/ 0 h 6528608"/>
              <a:gd name="connsiteX4" fmla="*/ 3940000 w 8391456"/>
              <a:gd name="connsiteY4" fmla="*/ 0 h 6528608"/>
              <a:gd name="connsiteX5" fmla="*/ 4411669 w 8391456"/>
              <a:gd name="connsiteY5" fmla="*/ 0 h 6528608"/>
              <a:gd name="connsiteX6" fmla="*/ 4881070 w 8391456"/>
              <a:gd name="connsiteY6" fmla="*/ 0 h 6528608"/>
              <a:gd name="connsiteX7" fmla="*/ 5352739 w 8391456"/>
              <a:gd name="connsiteY7" fmla="*/ 0 h 6528608"/>
              <a:gd name="connsiteX8" fmla="*/ 8391456 w 8391456"/>
              <a:gd name="connsiteY8" fmla="*/ 6528607 h 6528608"/>
              <a:gd name="connsiteX9" fmla="*/ 8056939 w 8391456"/>
              <a:gd name="connsiteY9" fmla="*/ 6528607 h 6528608"/>
              <a:gd name="connsiteX10" fmla="*/ 8056939 w 8391456"/>
              <a:gd name="connsiteY10" fmla="*/ 6528608 h 6528608"/>
              <a:gd name="connsiteX11" fmla="*/ 7115869 w 8391456"/>
              <a:gd name="connsiteY11" fmla="*/ 6528608 h 6528608"/>
              <a:gd name="connsiteX12" fmla="*/ 1516577 w 8391456"/>
              <a:gd name="connsiteY12" fmla="*/ 6528608 h 6528608"/>
              <a:gd name="connsiteX13" fmla="*/ 575507 w 8391456"/>
              <a:gd name="connsiteY13" fmla="*/ 6528608 h 6528608"/>
              <a:gd name="connsiteX14" fmla="*/ 575737 w 8391456"/>
              <a:gd name="connsiteY14" fmla="*/ 6528115 h 6528608"/>
              <a:gd name="connsiteX15" fmla="*/ 0 w 8391456"/>
              <a:gd name="connsiteY15" fmla="*/ 6528115 h 6528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391456" h="6528608">
                <a:moveTo>
                  <a:pt x="0" y="0"/>
                </a:moveTo>
                <a:lnTo>
                  <a:pt x="941070" y="0"/>
                </a:lnTo>
                <a:lnTo>
                  <a:pt x="2906170" y="0"/>
                </a:lnTo>
                <a:lnTo>
                  <a:pt x="3847240" y="0"/>
                </a:lnTo>
                <a:lnTo>
                  <a:pt x="3940000" y="0"/>
                </a:lnTo>
                <a:lnTo>
                  <a:pt x="4411669" y="0"/>
                </a:lnTo>
                <a:lnTo>
                  <a:pt x="4881070" y="0"/>
                </a:lnTo>
                <a:lnTo>
                  <a:pt x="5352739" y="0"/>
                </a:lnTo>
                <a:lnTo>
                  <a:pt x="8391456" y="6528607"/>
                </a:lnTo>
                <a:lnTo>
                  <a:pt x="8056939" y="6528607"/>
                </a:lnTo>
                <a:lnTo>
                  <a:pt x="8056939" y="6528608"/>
                </a:lnTo>
                <a:lnTo>
                  <a:pt x="7115869" y="6528608"/>
                </a:lnTo>
                <a:lnTo>
                  <a:pt x="1516577" y="6528608"/>
                </a:lnTo>
                <a:lnTo>
                  <a:pt x="575507" y="6528608"/>
                </a:lnTo>
                <a:lnTo>
                  <a:pt x="575737" y="6528115"/>
                </a:lnTo>
                <a:lnTo>
                  <a:pt x="0" y="6528115"/>
                </a:lnTo>
                <a:close/>
              </a:path>
            </a:pathLst>
          </a:cu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C9CF60B-33B1-406C-8706-EA1E068BC4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5258"/>
            <a:ext cx="8139513" cy="6322742"/>
          </a:xfrm>
          <a:custGeom>
            <a:avLst/>
            <a:gdLst>
              <a:gd name="connsiteX0" fmla="*/ 0 w 8139513"/>
              <a:gd name="connsiteY0" fmla="*/ 0 h 6322742"/>
              <a:gd name="connsiteX1" fmla="*/ 941070 w 8139513"/>
              <a:gd name="connsiteY1" fmla="*/ 0 h 6322742"/>
              <a:gd name="connsiteX2" fmla="*/ 2797519 w 8139513"/>
              <a:gd name="connsiteY2" fmla="*/ 0 h 6322742"/>
              <a:gd name="connsiteX3" fmla="*/ 3738589 w 8139513"/>
              <a:gd name="connsiteY3" fmla="*/ 0 h 6322742"/>
              <a:gd name="connsiteX4" fmla="*/ 3798749 w 8139513"/>
              <a:gd name="connsiteY4" fmla="*/ 0 h 6322742"/>
              <a:gd name="connsiteX5" fmla="*/ 4255545 w 8139513"/>
              <a:gd name="connsiteY5" fmla="*/ 0 h 6322742"/>
              <a:gd name="connsiteX6" fmla="*/ 4739819 w 8139513"/>
              <a:gd name="connsiteY6" fmla="*/ 0 h 6322742"/>
              <a:gd name="connsiteX7" fmla="*/ 5196615 w 8139513"/>
              <a:gd name="connsiteY7" fmla="*/ 0 h 6322742"/>
              <a:gd name="connsiteX8" fmla="*/ 8139513 w 8139513"/>
              <a:gd name="connsiteY8" fmla="*/ 6322741 h 6322742"/>
              <a:gd name="connsiteX9" fmla="*/ 7815544 w 8139513"/>
              <a:gd name="connsiteY9" fmla="*/ 6322741 h 6322742"/>
              <a:gd name="connsiteX10" fmla="*/ 7815544 w 8139513"/>
              <a:gd name="connsiteY10" fmla="*/ 6322742 h 6322742"/>
              <a:gd name="connsiteX11" fmla="*/ 6874474 w 8139513"/>
              <a:gd name="connsiteY11" fmla="*/ 6322742 h 6322742"/>
              <a:gd name="connsiteX12" fmla="*/ 1481419 w 8139513"/>
              <a:gd name="connsiteY12" fmla="*/ 6322742 h 6322742"/>
              <a:gd name="connsiteX13" fmla="*/ 540349 w 8139513"/>
              <a:gd name="connsiteY13" fmla="*/ 6322742 h 6322742"/>
              <a:gd name="connsiteX14" fmla="*/ 540571 w 8139513"/>
              <a:gd name="connsiteY14" fmla="*/ 6322264 h 6322742"/>
              <a:gd name="connsiteX15" fmla="*/ 0 w 8139513"/>
              <a:gd name="connsiteY15" fmla="*/ 6322264 h 6322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139513" h="6322742">
                <a:moveTo>
                  <a:pt x="0" y="0"/>
                </a:moveTo>
                <a:lnTo>
                  <a:pt x="941070" y="0"/>
                </a:lnTo>
                <a:lnTo>
                  <a:pt x="2797519" y="0"/>
                </a:lnTo>
                <a:lnTo>
                  <a:pt x="3738589" y="0"/>
                </a:lnTo>
                <a:lnTo>
                  <a:pt x="3798749" y="0"/>
                </a:lnTo>
                <a:lnTo>
                  <a:pt x="4255545" y="0"/>
                </a:lnTo>
                <a:lnTo>
                  <a:pt x="4739819" y="0"/>
                </a:lnTo>
                <a:lnTo>
                  <a:pt x="5196615" y="0"/>
                </a:lnTo>
                <a:lnTo>
                  <a:pt x="8139513" y="6322741"/>
                </a:lnTo>
                <a:lnTo>
                  <a:pt x="7815544" y="6322741"/>
                </a:lnTo>
                <a:lnTo>
                  <a:pt x="7815544" y="6322742"/>
                </a:lnTo>
                <a:lnTo>
                  <a:pt x="6874474" y="6322742"/>
                </a:lnTo>
                <a:lnTo>
                  <a:pt x="1481419" y="6322742"/>
                </a:lnTo>
                <a:lnTo>
                  <a:pt x="540349" y="6322742"/>
                </a:lnTo>
                <a:lnTo>
                  <a:pt x="540571" y="6322264"/>
                </a:lnTo>
                <a:lnTo>
                  <a:pt x="0" y="6322264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1CCC27-D173-4BF6-AC5B-7E27E6492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4400"/>
            <a:ext cx="4369136" cy="1252728"/>
          </a:xfrm>
        </p:spPr>
        <p:txBody>
          <a:bodyPr>
            <a:normAutofit/>
          </a:bodyPr>
          <a:lstStyle/>
          <a:p>
            <a:r>
              <a:rPr lang="en-US" sz="4100" dirty="0">
                <a:solidFill>
                  <a:srgbClr val="FFFFFF"/>
                </a:solidFill>
                <a:ea typeface="+mj-lt"/>
                <a:cs typeface="+mj-lt"/>
              </a:rPr>
              <a:t>Conditional </a:t>
            </a:r>
            <a:br>
              <a:rPr lang="en-US" sz="4100" dirty="0">
                <a:solidFill>
                  <a:srgbClr val="FFFFFF"/>
                </a:solidFill>
                <a:ea typeface="+mj-lt"/>
                <a:cs typeface="+mj-lt"/>
              </a:rPr>
            </a:br>
            <a:r>
              <a:rPr lang="en-US" sz="4100">
                <a:solidFill>
                  <a:srgbClr val="FFFFFF"/>
                </a:solidFill>
                <a:ea typeface="+mj-lt"/>
                <a:cs typeface="+mj-lt"/>
              </a:rPr>
              <a:t>While Loop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B2516-EF1A-4F61-B379-E3E623A59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42032"/>
            <a:ext cx="5346940" cy="353872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800" dirty="0">
                <a:solidFill>
                  <a:srgbClr val="FFFFFE"/>
                </a:solidFill>
                <a:cs typeface="Calibri"/>
              </a:rPr>
              <a:t>Condition must be true to enter the loop</a:t>
            </a:r>
            <a:endParaRPr lang="en-US" sz="1800">
              <a:ea typeface="+mn-lt"/>
              <a:cs typeface="+mn-lt"/>
            </a:endParaRPr>
          </a:p>
          <a:p>
            <a:r>
              <a:rPr lang="en-US" sz="1800" dirty="0">
                <a:solidFill>
                  <a:srgbClr val="FFFFFE"/>
                </a:solidFill>
                <a:ea typeface="+mn-lt"/>
                <a:cs typeface="+mn-lt"/>
              </a:rPr>
              <a:t>Repeat instructions while condition is true</a:t>
            </a:r>
            <a:endParaRPr lang="en-US" sz="1800">
              <a:ea typeface="+mn-lt"/>
              <a:cs typeface="+mn-lt"/>
            </a:endParaRPr>
          </a:p>
          <a:p>
            <a:r>
              <a:rPr lang="en-US" sz="1800" dirty="0">
                <a:solidFill>
                  <a:srgbClr val="FFFFFE"/>
                </a:solidFill>
                <a:ea typeface="+mn-lt"/>
                <a:cs typeface="+mn-lt"/>
              </a:rPr>
              <a:t>Control variable "</a:t>
            </a:r>
            <a:r>
              <a:rPr lang="en-US" sz="1800" err="1">
                <a:solidFill>
                  <a:srgbClr val="FFFFFE"/>
                </a:solidFill>
                <a:ea typeface="+mn-lt"/>
                <a:cs typeface="+mn-lt"/>
              </a:rPr>
              <a:t>xpos</a:t>
            </a:r>
            <a:r>
              <a:rPr lang="en-US" sz="1800" dirty="0">
                <a:solidFill>
                  <a:srgbClr val="FFFFFE"/>
                </a:solidFill>
                <a:ea typeface="+mn-lt"/>
                <a:cs typeface="+mn-lt"/>
              </a:rPr>
              <a:t>" is declared and initialized prior to the loop</a:t>
            </a:r>
            <a:endParaRPr lang="en-US" sz="1800">
              <a:ea typeface="+mn-lt"/>
              <a:cs typeface="+mn-lt"/>
            </a:endParaRPr>
          </a:p>
          <a:p>
            <a:r>
              <a:rPr lang="en-US" sz="1800" dirty="0">
                <a:solidFill>
                  <a:srgbClr val="FFFFFE"/>
                </a:solidFill>
                <a:ea typeface="+mn-lt"/>
                <a:cs typeface="+mn-lt"/>
              </a:rPr>
              <a:t>Limiter "RIGHT_WALL" is a constant expression that serves as the limit value</a:t>
            </a:r>
            <a:endParaRPr lang="en-US" sz="1800">
              <a:ea typeface="+mn-lt"/>
              <a:cs typeface="+mn-lt"/>
            </a:endParaRPr>
          </a:p>
          <a:p>
            <a:r>
              <a:rPr lang="en-US" sz="1800" dirty="0">
                <a:solidFill>
                  <a:srgbClr val="FFFFFE"/>
                </a:solidFill>
                <a:ea typeface="+mn-lt"/>
                <a:cs typeface="+mn-lt"/>
              </a:rPr>
              <a:t>Comparison range-operator "&lt;" sets the Boolean condition</a:t>
            </a:r>
            <a:endParaRPr lang="en-US" sz="1800">
              <a:ea typeface="+mn-lt"/>
              <a:cs typeface="+mn-lt"/>
            </a:endParaRPr>
          </a:p>
          <a:p>
            <a:r>
              <a:rPr lang="en-US" sz="1800" dirty="0">
                <a:solidFill>
                  <a:srgbClr val="FFFFFE"/>
                </a:solidFill>
                <a:ea typeface="+mn-lt"/>
                <a:cs typeface="+mn-lt"/>
              </a:rPr>
              <a:t>Control variable "xpos</a:t>
            </a:r>
            <a:r>
              <a:rPr lang="en-US" sz="1800">
                <a:solidFill>
                  <a:srgbClr val="FFFFFE"/>
                </a:solidFill>
                <a:ea typeface="+mn-lt"/>
                <a:cs typeface="+mn-lt"/>
              </a:rPr>
              <a:t>" is updated each loop by the </a:t>
            </a:r>
            <a:r>
              <a:rPr lang="en-US" sz="1800" dirty="0">
                <a:solidFill>
                  <a:srgbClr val="FFFFFE"/>
                </a:solidFill>
                <a:ea typeface="+mn-lt"/>
                <a:cs typeface="+mn-lt"/>
              </a:rPr>
              <a:t>value in variable "speed"</a:t>
            </a:r>
            <a:endParaRPr lang="en-US" sz="1800">
              <a:ea typeface="+mn-lt"/>
              <a:cs typeface="+mn-lt"/>
            </a:endParaRPr>
          </a:p>
          <a:p>
            <a:r>
              <a:rPr lang="en-US" sz="1800" dirty="0">
                <a:solidFill>
                  <a:srgbClr val="FFFFFE"/>
                </a:solidFill>
                <a:ea typeface="+mn-lt"/>
                <a:cs typeface="+mn-lt"/>
              </a:rPr>
              <a:t>Call to function "</a:t>
            </a:r>
            <a:r>
              <a:rPr lang="en-US" sz="1800" err="1">
                <a:solidFill>
                  <a:srgbClr val="FFFFFE"/>
                </a:solidFill>
                <a:ea typeface="+mn-lt"/>
                <a:cs typeface="+mn-lt"/>
              </a:rPr>
              <a:t>moveRight</a:t>
            </a:r>
            <a:r>
              <a:rPr lang="en-US" sz="1800" dirty="0">
                <a:solidFill>
                  <a:srgbClr val="FFFFFE"/>
                </a:solidFill>
                <a:ea typeface="+mn-lt"/>
                <a:cs typeface="+mn-lt"/>
              </a:rPr>
              <a:t>()" is repeated each loop</a:t>
            </a:r>
            <a:endParaRPr lang="en-US" sz="1800" dirty="0">
              <a:ea typeface="+mn-lt"/>
              <a:cs typeface="+mn-lt"/>
            </a:endParaRPr>
          </a:p>
          <a:p>
            <a:pPr lvl="2"/>
            <a:endParaRPr lang="en-US" sz="1400">
              <a:solidFill>
                <a:srgbClr val="FFFFFE"/>
              </a:solidFill>
              <a:cs typeface="Calibri"/>
            </a:endParaRPr>
          </a:p>
        </p:txBody>
      </p:sp>
      <p:pic>
        <p:nvPicPr>
          <p:cNvPr id="6" name="Picture 4" descr="A close up of a person&#10;&#10;Description generated with high confidence">
            <a:extLst>
              <a:ext uri="{FF2B5EF4-FFF2-40B4-BE49-F238E27FC236}">
                <a16:creationId xmlns:a16="http://schemas.microsoft.com/office/drawing/2014/main" id="{A6948398-8489-46C9-8B55-29278B13BD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5533" y="1679301"/>
            <a:ext cx="3966394" cy="1912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9461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137817A-6E43-41BF-8F21-9349BDFD27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6EB78EB-A2E8-4932-AE5B-B1CDD2449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478"/>
          </a:xfrm>
          <a:prstGeom prst="rect">
            <a:avLst/>
          </a:prstGeom>
          <a:solidFill>
            <a:srgbClr val="40404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9165BCC-1E0E-4BBB-80EC-7D632E894E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78"/>
            <a:ext cx="8719566" cy="6858956"/>
          </a:xfrm>
          <a:custGeom>
            <a:avLst/>
            <a:gdLst>
              <a:gd name="connsiteX0" fmla="*/ 941070 w 8719566"/>
              <a:gd name="connsiteY0" fmla="*/ 0 h 6858956"/>
              <a:gd name="connsiteX1" fmla="*/ 4471386 w 8719566"/>
              <a:gd name="connsiteY1" fmla="*/ 0 h 6858956"/>
              <a:gd name="connsiteX2" fmla="*/ 5537614 w 8719566"/>
              <a:gd name="connsiteY2" fmla="*/ 0 h 6858956"/>
              <a:gd name="connsiteX3" fmla="*/ 5543191 w 8719566"/>
              <a:gd name="connsiteY3" fmla="*/ 0 h 6858956"/>
              <a:gd name="connsiteX4" fmla="*/ 8719566 w 8719566"/>
              <a:gd name="connsiteY4" fmla="*/ 6858478 h 6858956"/>
              <a:gd name="connsiteX5" fmla="*/ 7778275 w 8719566"/>
              <a:gd name="connsiteY5" fmla="*/ 6858478 h 6858956"/>
              <a:gd name="connsiteX6" fmla="*/ 7778496 w 8719566"/>
              <a:gd name="connsiteY6" fmla="*/ 6858956 h 6858956"/>
              <a:gd name="connsiteX7" fmla="*/ 353941 w 8719566"/>
              <a:gd name="connsiteY7" fmla="*/ 6858956 h 6858956"/>
              <a:gd name="connsiteX8" fmla="*/ 354201 w 8719566"/>
              <a:gd name="connsiteY8" fmla="*/ 6858394 h 6858956"/>
              <a:gd name="connsiteX9" fmla="*/ 0 w 8719566"/>
              <a:gd name="connsiteY9" fmla="*/ 6858394 h 6858956"/>
              <a:gd name="connsiteX10" fmla="*/ 0 w 8719566"/>
              <a:gd name="connsiteY10" fmla="*/ 478 h 6858956"/>
              <a:gd name="connsiteX11" fmla="*/ 941070 w 8719566"/>
              <a:gd name="connsiteY11" fmla="*/ 478 h 6858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719566" h="6858956">
                <a:moveTo>
                  <a:pt x="941070" y="0"/>
                </a:moveTo>
                <a:lnTo>
                  <a:pt x="4471386" y="0"/>
                </a:lnTo>
                <a:lnTo>
                  <a:pt x="5537614" y="0"/>
                </a:lnTo>
                <a:lnTo>
                  <a:pt x="5543191" y="0"/>
                </a:lnTo>
                <a:lnTo>
                  <a:pt x="8719566" y="6858478"/>
                </a:lnTo>
                <a:lnTo>
                  <a:pt x="7778275" y="6858478"/>
                </a:lnTo>
                <a:lnTo>
                  <a:pt x="7778496" y="6858956"/>
                </a:lnTo>
                <a:lnTo>
                  <a:pt x="353941" y="6858956"/>
                </a:lnTo>
                <a:lnTo>
                  <a:pt x="354201" y="6858394"/>
                </a:lnTo>
                <a:lnTo>
                  <a:pt x="0" y="6858394"/>
                </a:lnTo>
                <a:lnTo>
                  <a:pt x="0" y="478"/>
                </a:lnTo>
                <a:lnTo>
                  <a:pt x="941070" y="47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E666307-0E6C-46AF-A4C1-BD5DFC1030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29392"/>
            <a:ext cx="8391456" cy="6528608"/>
          </a:xfrm>
          <a:custGeom>
            <a:avLst/>
            <a:gdLst>
              <a:gd name="connsiteX0" fmla="*/ 0 w 8391456"/>
              <a:gd name="connsiteY0" fmla="*/ 0 h 6528608"/>
              <a:gd name="connsiteX1" fmla="*/ 941070 w 8391456"/>
              <a:gd name="connsiteY1" fmla="*/ 0 h 6528608"/>
              <a:gd name="connsiteX2" fmla="*/ 2906170 w 8391456"/>
              <a:gd name="connsiteY2" fmla="*/ 0 h 6528608"/>
              <a:gd name="connsiteX3" fmla="*/ 3847240 w 8391456"/>
              <a:gd name="connsiteY3" fmla="*/ 0 h 6528608"/>
              <a:gd name="connsiteX4" fmla="*/ 3940000 w 8391456"/>
              <a:gd name="connsiteY4" fmla="*/ 0 h 6528608"/>
              <a:gd name="connsiteX5" fmla="*/ 4411669 w 8391456"/>
              <a:gd name="connsiteY5" fmla="*/ 0 h 6528608"/>
              <a:gd name="connsiteX6" fmla="*/ 4881070 w 8391456"/>
              <a:gd name="connsiteY6" fmla="*/ 0 h 6528608"/>
              <a:gd name="connsiteX7" fmla="*/ 5352739 w 8391456"/>
              <a:gd name="connsiteY7" fmla="*/ 0 h 6528608"/>
              <a:gd name="connsiteX8" fmla="*/ 8391456 w 8391456"/>
              <a:gd name="connsiteY8" fmla="*/ 6528607 h 6528608"/>
              <a:gd name="connsiteX9" fmla="*/ 8056939 w 8391456"/>
              <a:gd name="connsiteY9" fmla="*/ 6528607 h 6528608"/>
              <a:gd name="connsiteX10" fmla="*/ 8056939 w 8391456"/>
              <a:gd name="connsiteY10" fmla="*/ 6528608 h 6528608"/>
              <a:gd name="connsiteX11" fmla="*/ 7115869 w 8391456"/>
              <a:gd name="connsiteY11" fmla="*/ 6528608 h 6528608"/>
              <a:gd name="connsiteX12" fmla="*/ 1516577 w 8391456"/>
              <a:gd name="connsiteY12" fmla="*/ 6528608 h 6528608"/>
              <a:gd name="connsiteX13" fmla="*/ 575507 w 8391456"/>
              <a:gd name="connsiteY13" fmla="*/ 6528608 h 6528608"/>
              <a:gd name="connsiteX14" fmla="*/ 575737 w 8391456"/>
              <a:gd name="connsiteY14" fmla="*/ 6528115 h 6528608"/>
              <a:gd name="connsiteX15" fmla="*/ 0 w 8391456"/>
              <a:gd name="connsiteY15" fmla="*/ 6528115 h 6528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391456" h="6528608">
                <a:moveTo>
                  <a:pt x="0" y="0"/>
                </a:moveTo>
                <a:lnTo>
                  <a:pt x="941070" y="0"/>
                </a:lnTo>
                <a:lnTo>
                  <a:pt x="2906170" y="0"/>
                </a:lnTo>
                <a:lnTo>
                  <a:pt x="3847240" y="0"/>
                </a:lnTo>
                <a:lnTo>
                  <a:pt x="3940000" y="0"/>
                </a:lnTo>
                <a:lnTo>
                  <a:pt x="4411669" y="0"/>
                </a:lnTo>
                <a:lnTo>
                  <a:pt x="4881070" y="0"/>
                </a:lnTo>
                <a:lnTo>
                  <a:pt x="5352739" y="0"/>
                </a:lnTo>
                <a:lnTo>
                  <a:pt x="8391456" y="6528607"/>
                </a:lnTo>
                <a:lnTo>
                  <a:pt x="8056939" y="6528607"/>
                </a:lnTo>
                <a:lnTo>
                  <a:pt x="8056939" y="6528608"/>
                </a:lnTo>
                <a:lnTo>
                  <a:pt x="7115869" y="6528608"/>
                </a:lnTo>
                <a:lnTo>
                  <a:pt x="1516577" y="6528608"/>
                </a:lnTo>
                <a:lnTo>
                  <a:pt x="575507" y="6528608"/>
                </a:lnTo>
                <a:lnTo>
                  <a:pt x="575737" y="6528115"/>
                </a:lnTo>
                <a:lnTo>
                  <a:pt x="0" y="6528115"/>
                </a:lnTo>
                <a:close/>
              </a:path>
            </a:pathLst>
          </a:cu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C9CF60B-33B1-406C-8706-EA1E068BC4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5258"/>
            <a:ext cx="8139513" cy="6322742"/>
          </a:xfrm>
          <a:custGeom>
            <a:avLst/>
            <a:gdLst>
              <a:gd name="connsiteX0" fmla="*/ 0 w 8139513"/>
              <a:gd name="connsiteY0" fmla="*/ 0 h 6322742"/>
              <a:gd name="connsiteX1" fmla="*/ 941070 w 8139513"/>
              <a:gd name="connsiteY1" fmla="*/ 0 h 6322742"/>
              <a:gd name="connsiteX2" fmla="*/ 2797519 w 8139513"/>
              <a:gd name="connsiteY2" fmla="*/ 0 h 6322742"/>
              <a:gd name="connsiteX3" fmla="*/ 3738589 w 8139513"/>
              <a:gd name="connsiteY3" fmla="*/ 0 h 6322742"/>
              <a:gd name="connsiteX4" fmla="*/ 3798749 w 8139513"/>
              <a:gd name="connsiteY4" fmla="*/ 0 h 6322742"/>
              <a:gd name="connsiteX5" fmla="*/ 4255545 w 8139513"/>
              <a:gd name="connsiteY5" fmla="*/ 0 h 6322742"/>
              <a:gd name="connsiteX6" fmla="*/ 4739819 w 8139513"/>
              <a:gd name="connsiteY6" fmla="*/ 0 h 6322742"/>
              <a:gd name="connsiteX7" fmla="*/ 5196615 w 8139513"/>
              <a:gd name="connsiteY7" fmla="*/ 0 h 6322742"/>
              <a:gd name="connsiteX8" fmla="*/ 8139513 w 8139513"/>
              <a:gd name="connsiteY8" fmla="*/ 6322741 h 6322742"/>
              <a:gd name="connsiteX9" fmla="*/ 7815544 w 8139513"/>
              <a:gd name="connsiteY9" fmla="*/ 6322741 h 6322742"/>
              <a:gd name="connsiteX10" fmla="*/ 7815544 w 8139513"/>
              <a:gd name="connsiteY10" fmla="*/ 6322742 h 6322742"/>
              <a:gd name="connsiteX11" fmla="*/ 6874474 w 8139513"/>
              <a:gd name="connsiteY11" fmla="*/ 6322742 h 6322742"/>
              <a:gd name="connsiteX12" fmla="*/ 1481419 w 8139513"/>
              <a:gd name="connsiteY12" fmla="*/ 6322742 h 6322742"/>
              <a:gd name="connsiteX13" fmla="*/ 540349 w 8139513"/>
              <a:gd name="connsiteY13" fmla="*/ 6322742 h 6322742"/>
              <a:gd name="connsiteX14" fmla="*/ 540571 w 8139513"/>
              <a:gd name="connsiteY14" fmla="*/ 6322264 h 6322742"/>
              <a:gd name="connsiteX15" fmla="*/ 0 w 8139513"/>
              <a:gd name="connsiteY15" fmla="*/ 6322264 h 6322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139513" h="6322742">
                <a:moveTo>
                  <a:pt x="0" y="0"/>
                </a:moveTo>
                <a:lnTo>
                  <a:pt x="941070" y="0"/>
                </a:lnTo>
                <a:lnTo>
                  <a:pt x="2797519" y="0"/>
                </a:lnTo>
                <a:lnTo>
                  <a:pt x="3738589" y="0"/>
                </a:lnTo>
                <a:lnTo>
                  <a:pt x="3798749" y="0"/>
                </a:lnTo>
                <a:lnTo>
                  <a:pt x="4255545" y="0"/>
                </a:lnTo>
                <a:lnTo>
                  <a:pt x="4739819" y="0"/>
                </a:lnTo>
                <a:lnTo>
                  <a:pt x="5196615" y="0"/>
                </a:lnTo>
                <a:lnTo>
                  <a:pt x="8139513" y="6322741"/>
                </a:lnTo>
                <a:lnTo>
                  <a:pt x="7815544" y="6322741"/>
                </a:lnTo>
                <a:lnTo>
                  <a:pt x="7815544" y="6322742"/>
                </a:lnTo>
                <a:lnTo>
                  <a:pt x="6874474" y="6322742"/>
                </a:lnTo>
                <a:lnTo>
                  <a:pt x="1481419" y="6322742"/>
                </a:lnTo>
                <a:lnTo>
                  <a:pt x="540349" y="6322742"/>
                </a:lnTo>
                <a:lnTo>
                  <a:pt x="540571" y="6322264"/>
                </a:lnTo>
                <a:lnTo>
                  <a:pt x="0" y="6322264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1CCC27-D173-4BF6-AC5B-7E27E6492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4400"/>
            <a:ext cx="4369136" cy="1252728"/>
          </a:xfrm>
        </p:spPr>
        <p:txBody>
          <a:bodyPr>
            <a:normAutofit/>
          </a:bodyPr>
          <a:lstStyle/>
          <a:p>
            <a:r>
              <a:rPr lang="en-US" sz="4100">
                <a:solidFill>
                  <a:srgbClr val="FFFFFF"/>
                </a:solidFill>
                <a:ea typeface="+mj-lt"/>
                <a:cs typeface="+mj-lt"/>
              </a:rPr>
              <a:t>Counting </a:t>
            </a:r>
            <a:br>
              <a:rPr lang="en-US" sz="4100" dirty="0">
                <a:solidFill>
                  <a:srgbClr val="FFFFFF"/>
                </a:solidFill>
                <a:ea typeface="+mj-lt"/>
                <a:cs typeface="+mj-lt"/>
              </a:rPr>
            </a:br>
            <a:r>
              <a:rPr lang="en-US" sz="4100">
                <a:solidFill>
                  <a:srgbClr val="FFFFFF"/>
                </a:solidFill>
                <a:ea typeface="+mj-lt"/>
                <a:cs typeface="+mj-lt"/>
              </a:rPr>
              <a:t>While Loop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B2516-EF1A-4F61-B379-E3E623A59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42032"/>
            <a:ext cx="5346940" cy="353872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800" dirty="0">
                <a:solidFill>
                  <a:srgbClr val="FFFFFE"/>
                </a:solidFill>
                <a:cs typeface="Calibri"/>
              </a:rPr>
              <a:t>Counter control-variable is declared and initialized prior to loop</a:t>
            </a:r>
            <a:endParaRPr lang="en-US" sz="1800" dirty="0">
              <a:ea typeface="+mn-lt"/>
              <a:cs typeface="+mn-lt"/>
            </a:endParaRPr>
          </a:p>
          <a:p>
            <a:r>
              <a:rPr lang="en-US" sz="1800" dirty="0">
                <a:solidFill>
                  <a:srgbClr val="FFFFFE"/>
                </a:solidFill>
                <a:ea typeface="+mn-lt"/>
                <a:cs typeface="+mn-lt"/>
              </a:rPr>
              <a:t>Range comparison operator sets Boolean condition</a:t>
            </a:r>
          </a:p>
          <a:p>
            <a:r>
              <a:rPr lang="en-US" sz="1800" dirty="0">
                <a:solidFill>
                  <a:srgbClr val="FFFFFE"/>
                </a:solidFill>
                <a:ea typeface="+mn-lt"/>
                <a:cs typeface="+mn-lt"/>
              </a:rPr>
              <a:t>Control-variable value must meet Boolean condition relative to the limiter value to enter the loop </a:t>
            </a:r>
            <a:r>
              <a:rPr lang="en-US" sz="1800" dirty="0" err="1">
                <a:solidFill>
                  <a:srgbClr val="FFFFFE"/>
                </a:solidFill>
                <a:ea typeface="+mn-lt"/>
                <a:cs typeface="+mn-lt"/>
              </a:rPr>
              <a:t>loop</a:t>
            </a:r>
            <a:endParaRPr lang="en-US" sz="1800" dirty="0">
              <a:ea typeface="+mn-lt"/>
              <a:cs typeface="+mn-lt"/>
            </a:endParaRPr>
          </a:p>
          <a:p>
            <a:r>
              <a:rPr lang="en-US" sz="1800" dirty="0">
                <a:solidFill>
                  <a:srgbClr val="FFFFFE"/>
                </a:solidFill>
                <a:ea typeface="+mn-lt"/>
                <a:cs typeface="+mn-lt"/>
              </a:rPr>
              <a:t>Control variable is updated each loop by the step-expression (</a:t>
            </a:r>
            <a:r>
              <a:rPr lang="en-US" sz="1800" dirty="0" err="1">
                <a:solidFill>
                  <a:srgbClr val="FFFFFE"/>
                </a:solidFill>
                <a:ea typeface="+mn-lt"/>
                <a:cs typeface="+mn-lt"/>
              </a:rPr>
              <a:t>incrementer</a:t>
            </a:r>
            <a:r>
              <a:rPr lang="en-US" sz="1800" dirty="0">
                <a:solidFill>
                  <a:srgbClr val="FFFFFE"/>
                </a:solidFill>
                <a:ea typeface="+mn-lt"/>
                <a:cs typeface="+mn-lt"/>
              </a:rPr>
              <a:t> "++", </a:t>
            </a:r>
            <a:r>
              <a:rPr lang="en-US" sz="1800" dirty="0" err="1">
                <a:solidFill>
                  <a:srgbClr val="FFFFFE"/>
                </a:solidFill>
                <a:ea typeface="+mn-lt"/>
                <a:cs typeface="+mn-lt"/>
              </a:rPr>
              <a:t>decrementer</a:t>
            </a:r>
            <a:r>
              <a:rPr lang="en-US" sz="1800" dirty="0">
                <a:solidFill>
                  <a:srgbClr val="FFFFFE"/>
                </a:solidFill>
                <a:ea typeface="+mn-lt"/>
                <a:cs typeface="+mn-lt"/>
              </a:rPr>
              <a:t> "--", or other expressions like control += 2)</a:t>
            </a:r>
            <a:endParaRPr lang="en-US" sz="1800" dirty="0">
              <a:solidFill>
                <a:srgbClr val="FFFFFF"/>
              </a:solidFill>
              <a:ea typeface="+mn-lt"/>
              <a:cs typeface="+mn-lt"/>
            </a:endParaRPr>
          </a:p>
          <a:p>
            <a:pPr lvl="2"/>
            <a:endParaRPr lang="en-US" sz="1400" dirty="0">
              <a:solidFill>
                <a:srgbClr val="FFFFFE"/>
              </a:solidFill>
              <a:ea typeface="+mn-lt"/>
              <a:cs typeface="+mn-lt"/>
            </a:endParaRPr>
          </a:p>
        </p:txBody>
      </p:sp>
      <p:pic>
        <p:nvPicPr>
          <p:cNvPr id="4" name="Picture 4" descr="A picture containing bird&#10;&#10;Description generated with very high confidence">
            <a:extLst>
              <a:ext uri="{FF2B5EF4-FFF2-40B4-BE49-F238E27FC236}">
                <a16:creationId xmlns:a16="http://schemas.microsoft.com/office/drawing/2014/main" id="{5388BA97-FE47-445A-8487-0316A10C9D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3294" y="1603220"/>
            <a:ext cx="3200167" cy="2480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8320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137817A-6E43-41BF-8F21-9349BDFD27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6EB78EB-A2E8-4932-AE5B-B1CDD2449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478"/>
          </a:xfrm>
          <a:prstGeom prst="rect">
            <a:avLst/>
          </a:prstGeom>
          <a:solidFill>
            <a:srgbClr val="40404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9165BCC-1E0E-4BBB-80EC-7D632E894E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78"/>
            <a:ext cx="8719566" cy="6858956"/>
          </a:xfrm>
          <a:custGeom>
            <a:avLst/>
            <a:gdLst>
              <a:gd name="connsiteX0" fmla="*/ 941070 w 8719566"/>
              <a:gd name="connsiteY0" fmla="*/ 0 h 6858956"/>
              <a:gd name="connsiteX1" fmla="*/ 4471386 w 8719566"/>
              <a:gd name="connsiteY1" fmla="*/ 0 h 6858956"/>
              <a:gd name="connsiteX2" fmla="*/ 5537614 w 8719566"/>
              <a:gd name="connsiteY2" fmla="*/ 0 h 6858956"/>
              <a:gd name="connsiteX3" fmla="*/ 5543191 w 8719566"/>
              <a:gd name="connsiteY3" fmla="*/ 0 h 6858956"/>
              <a:gd name="connsiteX4" fmla="*/ 8719566 w 8719566"/>
              <a:gd name="connsiteY4" fmla="*/ 6858478 h 6858956"/>
              <a:gd name="connsiteX5" fmla="*/ 7778275 w 8719566"/>
              <a:gd name="connsiteY5" fmla="*/ 6858478 h 6858956"/>
              <a:gd name="connsiteX6" fmla="*/ 7778496 w 8719566"/>
              <a:gd name="connsiteY6" fmla="*/ 6858956 h 6858956"/>
              <a:gd name="connsiteX7" fmla="*/ 353941 w 8719566"/>
              <a:gd name="connsiteY7" fmla="*/ 6858956 h 6858956"/>
              <a:gd name="connsiteX8" fmla="*/ 354201 w 8719566"/>
              <a:gd name="connsiteY8" fmla="*/ 6858394 h 6858956"/>
              <a:gd name="connsiteX9" fmla="*/ 0 w 8719566"/>
              <a:gd name="connsiteY9" fmla="*/ 6858394 h 6858956"/>
              <a:gd name="connsiteX10" fmla="*/ 0 w 8719566"/>
              <a:gd name="connsiteY10" fmla="*/ 478 h 6858956"/>
              <a:gd name="connsiteX11" fmla="*/ 941070 w 8719566"/>
              <a:gd name="connsiteY11" fmla="*/ 478 h 6858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719566" h="6858956">
                <a:moveTo>
                  <a:pt x="941070" y="0"/>
                </a:moveTo>
                <a:lnTo>
                  <a:pt x="4471386" y="0"/>
                </a:lnTo>
                <a:lnTo>
                  <a:pt x="5537614" y="0"/>
                </a:lnTo>
                <a:lnTo>
                  <a:pt x="5543191" y="0"/>
                </a:lnTo>
                <a:lnTo>
                  <a:pt x="8719566" y="6858478"/>
                </a:lnTo>
                <a:lnTo>
                  <a:pt x="7778275" y="6858478"/>
                </a:lnTo>
                <a:lnTo>
                  <a:pt x="7778496" y="6858956"/>
                </a:lnTo>
                <a:lnTo>
                  <a:pt x="353941" y="6858956"/>
                </a:lnTo>
                <a:lnTo>
                  <a:pt x="354201" y="6858394"/>
                </a:lnTo>
                <a:lnTo>
                  <a:pt x="0" y="6858394"/>
                </a:lnTo>
                <a:lnTo>
                  <a:pt x="0" y="478"/>
                </a:lnTo>
                <a:lnTo>
                  <a:pt x="941070" y="47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E666307-0E6C-46AF-A4C1-BD5DFC1030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29392"/>
            <a:ext cx="8391456" cy="6528608"/>
          </a:xfrm>
          <a:custGeom>
            <a:avLst/>
            <a:gdLst>
              <a:gd name="connsiteX0" fmla="*/ 0 w 8391456"/>
              <a:gd name="connsiteY0" fmla="*/ 0 h 6528608"/>
              <a:gd name="connsiteX1" fmla="*/ 941070 w 8391456"/>
              <a:gd name="connsiteY1" fmla="*/ 0 h 6528608"/>
              <a:gd name="connsiteX2" fmla="*/ 2906170 w 8391456"/>
              <a:gd name="connsiteY2" fmla="*/ 0 h 6528608"/>
              <a:gd name="connsiteX3" fmla="*/ 3847240 w 8391456"/>
              <a:gd name="connsiteY3" fmla="*/ 0 h 6528608"/>
              <a:gd name="connsiteX4" fmla="*/ 3940000 w 8391456"/>
              <a:gd name="connsiteY4" fmla="*/ 0 h 6528608"/>
              <a:gd name="connsiteX5" fmla="*/ 4411669 w 8391456"/>
              <a:gd name="connsiteY5" fmla="*/ 0 h 6528608"/>
              <a:gd name="connsiteX6" fmla="*/ 4881070 w 8391456"/>
              <a:gd name="connsiteY6" fmla="*/ 0 h 6528608"/>
              <a:gd name="connsiteX7" fmla="*/ 5352739 w 8391456"/>
              <a:gd name="connsiteY7" fmla="*/ 0 h 6528608"/>
              <a:gd name="connsiteX8" fmla="*/ 8391456 w 8391456"/>
              <a:gd name="connsiteY8" fmla="*/ 6528607 h 6528608"/>
              <a:gd name="connsiteX9" fmla="*/ 8056939 w 8391456"/>
              <a:gd name="connsiteY9" fmla="*/ 6528607 h 6528608"/>
              <a:gd name="connsiteX10" fmla="*/ 8056939 w 8391456"/>
              <a:gd name="connsiteY10" fmla="*/ 6528608 h 6528608"/>
              <a:gd name="connsiteX11" fmla="*/ 7115869 w 8391456"/>
              <a:gd name="connsiteY11" fmla="*/ 6528608 h 6528608"/>
              <a:gd name="connsiteX12" fmla="*/ 1516577 w 8391456"/>
              <a:gd name="connsiteY12" fmla="*/ 6528608 h 6528608"/>
              <a:gd name="connsiteX13" fmla="*/ 575507 w 8391456"/>
              <a:gd name="connsiteY13" fmla="*/ 6528608 h 6528608"/>
              <a:gd name="connsiteX14" fmla="*/ 575737 w 8391456"/>
              <a:gd name="connsiteY14" fmla="*/ 6528115 h 6528608"/>
              <a:gd name="connsiteX15" fmla="*/ 0 w 8391456"/>
              <a:gd name="connsiteY15" fmla="*/ 6528115 h 6528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391456" h="6528608">
                <a:moveTo>
                  <a:pt x="0" y="0"/>
                </a:moveTo>
                <a:lnTo>
                  <a:pt x="941070" y="0"/>
                </a:lnTo>
                <a:lnTo>
                  <a:pt x="2906170" y="0"/>
                </a:lnTo>
                <a:lnTo>
                  <a:pt x="3847240" y="0"/>
                </a:lnTo>
                <a:lnTo>
                  <a:pt x="3940000" y="0"/>
                </a:lnTo>
                <a:lnTo>
                  <a:pt x="4411669" y="0"/>
                </a:lnTo>
                <a:lnTo>
                  <a:pt x="4881070" y="0"/>
                </a:lnTo>
                <a:lnTo>
                  <a:pt x="5352739" y="0"/>
                </a:lnTo>
                <a:lnTo>
                  <a:pt x="8391456" y="6528607"/>
                </a:lnTo>
                <a:lnTo>
                  <a:pt x="8056939" y="6528607"/>
                </a:lnTo>
                <a:lnTo>
                  <a:pt x="8056939" y="6528608"/>
                </a:lnTo>
                <a:lnTo>
                  <a:pt x="7115869" y="6528608"/>
                </a:lnTo>
                <a:lnTo>
                  <a:pt x="1516577" y="6528608"/>
                </a:lnTo>
                <a:lnTo>
                  <a:pt x="575507" y="6528608"/>
                </a:lnTo>
                <a:lnTo>
                  <a:pt x="575737" y="6528115"/>
                </a:lnTo>
                <a:lnTo>
                  <a:pt x="0" y="6528115"/>
                </a:lnTo>
                <a:close/>
              </a:path>
            </a:pathLst>
          </a:cu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C9CF60B-33B1-406C-8706-EA1E068BC4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5258"/>
            <a:ext cx="8139513" cy="6322742"/>
          </a:xfrm>
          <a:custGeom>
            <a:avLst/>
            <a:gdLst>
              <a:gd name="connsiteX0" fmla="*/ 0 w 8139513"/>
              <a:gd name="connsiteY0" fmla="*/ 0 h 6322742"/>
              <a:gd name="connsiteX1" fmla="*/ 941070 w 8139513"/>
              <a:gd name="connsiteY1" fmla="*/ 0 h 6322742"/>
              <a:gd name="connsiteX2" fmla="*/ 2797519 w 8139513"/>
              <a:gd name="connsiteY2" fmla="*/ 0 h 6322742"/>
              <a:gd name="connsiteX3" fmla="*/ 3738589 w 8139513"/>
              <a:gd name="connsiteY3" fmla="*/ 0 h 6322742"/>
              <a:gd name="connsiteX4" fmla="*/ 3798749 w 8139513"/>
              <a:gd name="connsiteY4" fmla="*/ 0 h 6322742"/>
              <a:gd name="connsiteX5" fmla="*/ 4255545 w 8139513"/>
              <a:gd name="connsiteY5" fmla="*/ 0 h 6322742"/>
              <a:gd name="connsiteX6" fmla="*/ 4739819 w 8139513"/>
              <a:gd name="connsiteY6" fmla="*/ 0 h 6322742"/>
              <a:gd name="connsiteX7" fmla="*/ 5196615 w 8139513"/>
              <a:gd name="connsiteY7" fmla="*/ 0 h 6322742"/>
              <a:gd name="connsiteX8" fmla="*/ 8139513 w 8139513"/>
              <a:gd name="connsiteY8" fmla="*/ 6322741 h 6322742"/>
              <a:gd name="connsiteX9" fmla="*/ 7815544 w 8139513"/>
              <a:gd name="connsiteY9" fmla="*/ 6322741 h 6322742"/>
              <a:gd name="connsiteX10" fmla="*/ 7815544 w 8139513"/>
              <a:gd name="connsiteY10" fmla="*/ 6322742 h 6322742"/>
              <a:gd name="connsiteX11" fmla="*/ 6874474 w 8139513"/>
              <a:gd name="connsiteY11" fmla="*/ 6322742 h 6322742"/>
              <a:gd name="connsiteX12" fmla="*/ 1481419 w 8139513"/>
              <a:gd name="connsiteY12" fmla="*/ 6322742 h 6322742"/>
              <a:gd name="connsiteX13" fmla="*/ 540349 w 8139513"/>
              <a:gd name="connsiteY13" fmla="*/ 6322742 h 6322742"/>
              <a:gd name="connsiteX14" fmla="*/ 540571 w 8139513"/>
              <a:gd name="connsiteY14" fmla="*/ 6322264 h 6322742"/>
              <a:gd name="connsiteX15" fmla="*/ 0 w 8139513"/>
              <a:gd name="connsiteY15" fmla="*/ 6322264 h 6322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139513" h="6322742">
                <a:moveTo>
                  <a:pt x="0" y="0"/>
                </a:moveTo>
                <a:lnTo>
                  <a:pt x="941070" y="0"/>
                </a:lnTo>
                <a:lnTo>
                  <a:pt x="2797519" y="0"/>
                </a:lnTo>
                <a:lnTo>
                  <a:pt x="3738589" y="0"/>
                </a:lnTo>
                <a:lnTo>
                  <a:pt x="3798749" y="0"/>
                </a:lnTo>
                <a:lnTo>
                  <a:pt x="4255545" y="0"/>
                </a:lnTo>
                <a:lnTo>
                  <a:pt x="4739819" y="0"/>
                </a:lnTo>
                <a:lnTo>
                  <a:pt x="5196615" y="0"/>
                </a:lnTo>
                <a:lnTo>
                  <a:pt x="8139513" y="6322741"/>
                </a:lnTo>
                <a:lnTo>
                  <a:pt x="7815544" y="6322741"/>
                </a:lnTo>
                <a:lnTo>
                  <a:pt x="7815544" y="6322742"/>
                </a:lnTo>
                <a:lnTo>
                  <a:pt x="6874474" y="6322742"/>
                </a:lnTo>
                <a:lnTo>
                  <a:pt x="1481419" y="6322742"/>
                </a:lnTo>
                <a:lnTo>
                  <a:pt x="540349" y="6322742"/>
                </a:lnTo>
                <a:lnTo>
                  <a:pt x="540571" y="6322264"/>
                </a:lnTo>
                <a:lnTo>
                  <a:pt x="0" y="6322264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1CCC27-D173-4BF6-AC5B-7E27E6492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4400"/>
            <a:ext cx="4369136" cy="1252728"/>
          </a:xfrm>
        </p:spPr>
        <p:txBody>
          <a:bodyPr>
            <a:normAutofit/>
          </a:bodyPr>
          <a:lstStyle/>
          <a:p>
            <a:r>
              <a:rPr lang="en-US" sz="4100">
                <a:solidFill>
                  <a:srgbClr val="FFFFFF"/>
                </a:solidFill>
                <a:ea typeface="+mj-lt"/>
                <a:cs typeface="+mj-lt"/>
              </a:rPr>
              <a:t>For Loop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B2516-EF1A-4F61-B379-E3E623A59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42032"/>
            <a:ext cx="5346940" cy="353872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800" dirty="0">
                <a:solidFill>
                  <a:srgbClr val="FFFFFE"/>
                </a:solidFill>
                <a:cs typeface="Calibri"/>
              </a:rPr>
              <a:t>Counter control-variable is declared and initialized inside loop instruction</a:t>
            </a:r>
            <a:endParaRPr lang="en-US" sz="1800" dirty="0">
              <a:solidFill>
                <a:srgbClr val="FFFFFE"/>
              </a:solidFill>
              <a:ea typeface="+mn-lt"/>
              <a:cs typeface="+mn-lt"/>
            </a:endParaRPr>
          </a:p>
          <a:p>
            <a:r>
              <a:rPr lang="en-US" sz="1800" dirty="0">
                <a:solidFill>
                  <a:srgbClr val="FFFFFE"/>
                </a:solidFill>
                <a:ea typeface="+mn-lt"/>
                <a:cs typeface="+mn-lt"/>
              </a:rPr>
              <a:t>Range comparison operator sets Boolean condition</a:t>
            </a:r>
          </a:p>
          <a:p>
            <a:r>
              <a:rPr lang="en-US" sz="1800" dirty="0">
                <a:solidFill>
                  <a:srgbClr val="FFFFFE"/>
                </a:solidFill>
                <a:ea typeface="+mn-lt"/>
                <a:cs typeface="+mn-lt"/>
              </a:rPr>
              <a:t>Step-expression indicates value to +/- control variable each loop</a:t>
            </a:r>
            <a:endParaRPr lang="en-US" sz="1800" dirty="0">
              <a:solidFill>
                <a:srgbClr val="FFFFFF"/>
              </a:solidFill>
              <a:ea typeface="+mn-lt"/>
              <a:cs typeface="+mn-lt"/>
            </a:endParaRPr>
          </a:p>
          <a:p>
            <a:r>
              <a:rPr lang="en-US" sz="1800" dirty="0">
                <a:solidFill>
                  <a:srgbClr val="FFFFFE"/>
                </a:solidFill>
                <a:ea typeface="+mn-lt"/>
                <a:cs typeface="+mn-lt"/>
              </a:rPr>
              <a:t>Example conditions:</a:t>
            </a:r>
          </a:p>
          <a:p>
            <a:pPr lvl="1"/>
            <a:r>
              <a:rPr lang="en-US" sz="1400" dirty="0">
                <a:solidFill>
                  <a:srgbClr val="FFFFFE"/>
                </a:solidFill>
                <a:ea typeface="+mn-lt"/>
                <a:cs typeface="+mn-lt"/>
              </a:rPr>
              <a:t>[0..24]: control=0; control &lt; 25; control++</a:t>
            </a:r>
          </a:p>
          <a:p>
            <a:pPr lvl="1"/>
            <a:r>
              <a:rPr lang="en-US" sz="1400" dirty="0">
                <a:solidFill>
                  <a:srgbClr val="FFFFFE"/>
                </a:solidFill>
                <a:ea typeface="+mn-lt"/>
                <a:cs typeface="+mn-lt"/>
              </a:rPr>
              <a:t>[1..25]: control=1; control &lt;=25; control++</a:t>
            </a:r>
          </a:p>
          <a:p>
            <a:pPr lvl="1"/>
            <a:r>
              <a:rPr lang="en-US" sz="1400" dirty="0">
                <a:solidFill>
                  <a:srgbClr val="FFFFFE"/>
                </a:solidFill>
                <a:ea typeface="+mn-lt"/>
                <a:cs typeface="+mn-lt"/>
              </a:rPr>
              <a:t>[24..0]: control=24; control &gt;=0; control--</a:t>
            </a:r>
          </a:p>
          <a:p>
            <a:pPr lvl="1"/>
            <a:r>
              <a:rPr lang="en-US" sz="1400" dirty="0">
                <a:solidFill>
                  <a:srgbClr val="FFFFFE"/>
                </a:solidFill>
                <a:ea typeface="+mn-lt"/>
                <a:cs typeface="+mn-lt"/>
              </a:rPr>
              <a:t>[2,4,6,8]: control=2; control &lt; 10; control += 2</a:t>
            </a:r>
          </a:p>
          <a:p>
            <a:pPr marL="0" indent="0">
              <a:buNone/>
            </a:pPr>
            <a:endParaRPr lang="en-US" sz="1800" dirty="0">
              <a:solidFill>
                <a:srgbClr val="FFFFFE"/>
              </a:solidFill>
              <a:ea typeface="+mn-lt"/>
              <a:cs typeface="+mn-lt"/>
            </a:endParaRPr>
          </a:p>
          <a:p>
            <a:endParaRPr lang="en-US" sz="1000">
              <a:solidFill>
                <a:srgbClr val="FFFFFE"/>
              </a:solidFill>
              <a:ea typeface="+mn-lt"/>
              <a:cs typeface="+mn-lt"/>
            </a:endParaRPr>
          </a:p>
        </p:txBody>
      </p:sp>
      <p:pic>
        <p:nvPicPr>
          <p:cNvPr id="4" name="Picture 5" descr="A picture containing knife&#10;&#10;Description generated with very high confidence">
            <a:extLst>
              <a:ext uri="{FF2B5EF4-FFF2-40B4-BE49-F238E27FC236}">
                <a16:creationId xmlns:a16="http://schemas.microsoft.com/office/drawing/2014/main" id="{B967BC43-C599-46D0-83DA-B11511A9C1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0476" y="1297837"/>
            <a:ext cx="5187174" cy="807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7268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137817A-6E43-41BF-8F21-9349BDFD27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6EB78EB-A2E8-4932-AE5B-B1CDD2449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478"/>
          </a:xfrm>
          <a:prstGeom prst="rect">
            <a:avLst/>
          </a:prstGeom>
          <a:solidFill>
            <a:srgbClr val="40404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9165BCC-1E0E-4BBB-80EC-7D632E894E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78"/>
            <a:ext cx="8719566" cy="6858956"/>
          </a:xfrm>
          <a:custGeom>
            <a:avLst/>
            <a:gdLst>
              <a:gd name="connsiteX0" fmla="*/ 941070 w 8719566"/>
              <a:gd name="connsiteY0" fmla="*/ 0 h 6858956"/>
              <a:gd name="connsiteX1" fmla="*/ 4471386 w 8719566"/>
              <a:gd name="connsiteY1" fmla="*/ 0 h 6858956"/>
              <a:gd name="connsiteX2" fmla="*/ 5537614 w 8719566"/>
              <a:gd name="connsiteY2" fmla="*/ 0 h 6858956"/>
              <a:gd name="connsiteX3" fmla="*/ 5543191 w 8719566"/>
              <a:gd name="connsiteY3" fmla="*/ 0 h 6858956"/>
              <a:gd name="connsiteX4" fmla="*/ 8719566 w 8719566"/>
              <a:gd name="connsiteY4" fmla="*/ 6858478 h 6858956"/>
              <a:gd name="connsiteX5" fmla="*/ 7778275 w 8719566"/>
              <a:gd name="connsiteY5" fmla="*/ 6858478 h 6858956"/>
              <a:gd name="connsiteX6" fmla="*/ 7778496 w 8719566"/>
              <a:gd name="connsiteY6" fmla="*/ 6858956 h 6858956"/>
              <a:gd name="connsiteX7" fmla="*/ 353941 w 8719566"/>
              <a:gd name="connsiteY7" fmla="*/ 6858956 h 6858956"/>
              <a:gd name="connsiteX8" fmla="*/ 354201 w 8719566"/>
              <a:gd name="connsiteY8" fmla="*/ 6858394 h 6858956"/>
              <a:gd name="connsiteX9" fmla="*/ 0 w 8719566"/>
              <a:gd name="connsiteY9" fmla="*/ 6858394 h 6858956"/>
              <a:gd name="connsiteX10" fmla="*/ 0 w 8719566"/>
              <a:gd name="connsiteY10" fmla="*/ 478 h 6858956"/>
              <a:gd name="connsiteX11" fmla="*/ 941070 w 8719566"/>
              <a:gd name="connsiteY11" fmla="*/ 478 h 6858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719566" h="6858956">
                <a:moveTo>
                  <a:pt x="941070" y="0"/>
                </a:moveTo>
                <a:lnTo>
                  <a:pt x="4471386" y="0"/>
                </a:lnTo>
                <a:lnTo>
                  <a:pt x="5537614" y="0"/>
                </a:lnTo>
                <a:lnTo>
                  <a:pt x="5543191" y="0"/>
                </a:lnTo>
                <a:lnTo>
                  <a:pt x="8719566" y="6858478"/>
                </a:lnTo>
                <a:lnTo>
                  <a:pt x="7778275" y="6858478"/>
                </a:lnTo>
                <a:lnTo>
                  <a:pt x="7778496" y="6858956"/>
                </a:lnTo>
                <a:lnTo>
                  <a:pt x="353941" y="6858956"/>
                </a:lnTo>
                <a:lnTo>
                  <a:pt x="354201" y="6858394"/>
                </a:lnTo>
                <a:lnTo>
                  <a:pt x="0" y="6858394"/>
                </a:lnTo>
                <a:lnTo>
                  <a:pt x="0" y="478"/>
                </a:lnTo>
                <a:lnTo>
                  <a:pt x="941070" y="47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E666307-0E6C-46AF-A4C1-BD5DFC1030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29392"/>
            <a:ext cx="8391456" cy="6528608"/>
          </a:xfrm>
          <a:custGeom>
            <a:avLst/>
            <a:gdLst>
              <a:gd name="connsiteX0" fmla="*/ 0 w 8391456"/>
              <a:gd name="connsiteY0" fmla="*/ 0 h 6528608"/>
              <a:gd name="connsiteX1" fmla="*/ 941070 w 8391456"/>
              <a:gd name="connsiteY1" fmla="*/ 0 h 6528608"/>
              <a:gd name="connsiteX2" fmla="*/ 2906170 w 8391456"/>
              <a:gd name="connsiteY2" fmla="*/ 0 h 6528608"/>
              <a:gd name="connsiteX3" fmla="*/ 3847240 w 8391456"/>
              <a:gd name="connsiteY3" fmla="*/ 0 h 6528608"/>
              <a:gd name="connsiteX4" fmla="*/ 3940000 w 8391456"/>
              <a:gd name="connsiteY4" fmla="*/ 0 h 6528608"/>
              <a:gd name="connsiteX5" fmla="*/ 4411669 w 8391456"/>
              <a:gd name="connsiteY5" fmla="*/ 0 h 6528608"/>
              <a:gd name="connsiteX6" fmla="*/ 4881070 w 8391456"/>
              <a:gd name="connsiteY6" fmla="*/ 0 h 6528608"/>
              <a:gd name="connsiteX7" fmla="*/ 5352739 w 8391456"/>
              <a:gd name="connsiteY7" fmla="*/ 0 h 6528608"/>
              <a:gd name="connsiteX8" fmla="*/ 8391456 w 8391456"/>
              <a:gd name="connsiteY8" fmla="*/ 6528607 h 6528608"/>
              <a:gd name="connsiteX9" fmla="*/ 8056939 w 8391456"/>
              <a:gd name="connsiteY9" fmla="*/ 6528607 h 6528608"/>
              <a:gd name="connsiteX10" fmla="*/ 8056939 w 8391456"/>
              <a:gd name="connsiteY10" fmla="*/ 6528608 h 6528608"/>
              <a:gd name="connsiteX11" fmla="*/ 7115869 w 8391456"/>
              <a:gd name="connsiteY11" fmla="*/ 6528608 h 6528608"/>
              <a:gd name="connsiteX12" fmla="*/ 1516577 w 8391456"/>
              <a:gd name="connsiteY12" fmla="*/ 6528608 h 6528608"/>
              <a:gd name="connsiteX13" fmla="*/ 575507 w 8391456"/>
              <a:gd name="connsiteY13" fmla="*/ 6528608 h 6528608"/>
              <a:gd name="connsiteX14" fmla="*/ 575737 w 8391456"/>
              <a:gd name="connsiteY14" fmla="*/ 6528115 h 6528608"/>
              <a:gd name="connsiteX15" fmla="*/ 0 w 8391456"/>
              <a:gd name="connsiteY15" fmla="*/ 6528115 h 6528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391456" h="6528608">
                <a:moveTo>
                  <a:pt x="0" y="0"/>
                </a:moveTo>
                <a:lnTo>
                  <a:pt x="941070" y="0"/>
                </a:lnTo>
                <a:lnTo>
                  <a:pt x="2906170" y="0"/>
                </a:lnTo>
                <a:lnTo>
                  <a:pt x="3847240" y="0"/>
                </a:lnTo>
                <a:lnTo>
                  <a:pt x="3940000" y="0"/>
                </a:lnTo>
                <a:lnTo>
                  <a:pt x="4411669" y="0"/>
                </a:lnTo>
                <a:lnTo>
                  <a:pt x="4881070" y="0"/>
                </a:lnTo>
                <a:lnTo>
                  <a:pt x="5352739" y="0"/>
                </a:lnTo>
                <a:lnTo>
                  <a:pt x="8391456" y="6528607"/>
                </a:lnTo>
                <a:lnTo>
                  <a:pt x="8056939" y="6528607"/>
                </a:lnTo>
                <a:lnTo>
                  <a:pt x="8056939" y="6528608"/>
                </a:lnTo>
                <a:lnTo>
                  <a:pt x="7115869" y="6528608"/>
                </a:lnTo>
                <a:lnTo>
                  <a:pt x="1516577" y="6528608"/>
                </a:lnTo>
                <a:lnTo>
                  <a:pt x="575507" y="6528608"/>
                </a:lnTo>
                <a:lnTo>
                  <a:pt x="575737" y="6528115"/>
                </a:lnTo>
                <a:lnTo>
                  <a:pt x="0" y="6528115"/>
                </a:lnTo>
                <a:close/>
              </a:path>
            </a:pathLst>
          </a:cu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C9CF60B-33B1-406C-8706-EA1E068BC4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5258"/>
            <a:ext cx="8139513" cy="6322742"/>
          </a:xfrm>
          <a:custGeom>
            <a:avLst/>
            <a:gdLst>
              <a:gd name="connsiteX0" fmla="*/ 0 w 8139513"/>
              <a:gd name="connsiteY0" fmla="*/ 0 h 6322742"/>
              <a:gd name="connsiteX1" fmla="*/ 941070 w 8139513"/>
              <a:gd name="connsiteY1" fmla="*/ 0 h 6322742"/>
              <a:gd name="connsiteX2" fmla="*/ 2797519 w 8139513"/>
              <a:gd name="connsiteY2" fmla="*/ 0 h 6322742"/>
              <a:gd name="connsiteX3" fmla="*/ 3738589 w 8139513"/>
              <a:gd name="connsiteY3" fmla="*/ 0 h 6322742"/>
              <a:gd name="connsiteX4" fmla="*/ 3798749 w 8139513"/>
              <a:gd name="connsiteY4" fmla="*/ 0 h 6322742"/>
              <a:gd name="connsiteX5" fmla="*/ 4255545 w 8139513"/>
              <a:gd name="connsiteY5" fmla="*/ 0 h 6322742"/>
              <a:gd name="connsiteX6" fmla="*/ 4739819 w 8139513"/>
              <a:gd name="connsiteY6" fmla="*/ 0 h 6322742"/>
              <a:gd name="connsiteX7" fmla="*/ 5196615 w 8139513"/>
              <a:gd name="connsiteY7" fmla="*/ 0 h 6322742"/>
              <a:gd name="connsiteX8" fmla="*/ 8139513 w 8139513"/>
              <a:gd name="connsiteY8" fmla="*/ 6322741 h 6322742"/>
              <a:gd name="connsiteX9" fmla="*/ 7815544 w 8139513"/>
              <a:gd name="connsiteY9" fmla="*/ 6322741 h 6322742"/>
              <a:gd name="connsiteX10" fmla="*/ 7815544 w 8139513"/>
              <a:gd name="connsiteY10" fmla="*/ 6322742 h 6322742"/>
              <a:gd name="connsiteX11" fmla="*/ 6874474 w 8139513"/>
              <a:gd name="connsiteY11" fmla="*/ 6322742 h 6322742"/>
              <a:gd name="connsiteX12" fmla="*/ 1481419 w 8139513"/>
              <a:gd name="connsiteY12" fmla="*/ 6322742 h 6322742"/>
              <a:gd name="connsiteX13" fmla="*/ 540349 w 8139513"/>
              <a:gd name="connsiteY13" fmla="*/ 6322742 h 6322742"/>
              <a:gd name="connsiteX14" fmla="*/ 540571 w 8139513"/>
              <a:gd name="connsiteY14" fmla="*/ 6322264 h 6322742"/>
              <a:gd name="connsiteX15" fmla="*/ 0 w 8139513"/>
              <a:gd name="connsiteY15" fmla="*/ 6322264 h 6322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139513" h="6322742">
                <a:moveTo>
                  <a:pt x="0" y="0"/>
                </a:moveTo>
                <a:lnTo>
                  <a:pt x="941070" y="0"/>
                </a:lnTo>
                <a:lnTo>
                  <a:pt x="2797519" y="0"/>
                </a:lnTo>
                <a:lnTo>
                  <a:pt x="3738589" y="0"/>
                </a:lnTo>
                <a:lnTo>
                  <a:pt x="3798749" y="0"/>
                </a:lnTo>
                <a:lnTo>
                  <a:pt x="4255545" y="0"/>
                </a:lnTo>
                <a:lnTo>
                  <a:pt x="4739819" y="0"/>
                </a:lnTo>
                <a:lnTo>
                  <a:pt x="5196615" y="0"/>
                </a:lnTo>
                <a:lnTo>
                  <a:pt x="8139513" y="6322741"/>
                </a:lnTo>
                <a:lnTo>
                  <a:pt x="7815544" y="6322741"/>
                </a:lnTo>
                <a:lnTo>
                  <a:pt x="7815544" y="6322742"/>
                </a:lnTo>
                <a:lnTo>
                  <a:pt x="6874474" y="6322742"/>
                </a:lnTo>
                <a:lnTo>
                  <a:pt x="1481419" y="6322742"/>
                </a:lnTo>
                <a:lnTo>
                  <a:pt x="540349" y="6322742"/>
                </a:lnTo>
                <a:lnTo>
                  <a:pt x="540571" y="6322264"/>
                </a:lnTo>
                <a:lnTo>
                  <a:pt x="0" y="6322264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1CCC27-D173-4BF6-AC5B-7E27E6492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4400"/>
            <a:ext cx="4369136" cy="1252728"/>
          </a:xfrm>
        </p:spPr>
        <p:txBody>
          <a:bodyPr>
            <a:normAutofit/>
          </a:bodyPr>
          <a:lstStyle/>
          <a:p>
            <a:r>
              <a:rPr lang="en-US" sz="4100" dirty="0">
                <a:solidFill>
                  <a:srgbClr val="FFFFFF"/>
                </a:solidFill>
                <a:ea typeface="+mj-lt"/>
                <a:cs typeface="+mj-lt"/>
              </a:rPr>
              <a:t>Counting </a:t>
            </a:r>
            <a:br>
              <a:rPr lang="en-US" sz="4100" dirty="0">
                <a:solidFill>
                  <a:srgbClr val="FFFFFF"/>
                </a:solidFill>
                <a:ea typeface="+mj-lt"/>
                <a:cs typeface="+mj-lt"/>
              </a:rPr>
            </a:br>
            <a:r>
              <a:rPr lang="en-US" sz="4100">
                <a:solidFill>
                  <a:srgbClr val="FFFFFF"/>
                </a:solidFill>
                <a:ea typeface="+mj-lt"/>
                <a:cs typeface="+mj-lt"/>
              </a:rPr>
              <a:t>For Loop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B2516-EF1A-4F61-B379-E3E623A59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42032"/>
            <a:ext cx="5346940" cy="353872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800" dirty="0">
                <a:solidFill>
                  <a:srgbClr val="FFFFFE"/>
                </a:solidFill>
                <a:cs typeface="Calibri"/>
              </a:rPr>
              <a:t>Control-variable "count" is declared and initialized to "0" inside FOR loop statement</a:t>
            </a:r>
            <a:endParaRPr lang="en-US" sz="1800" dirty="0">
              <a:ea typeface="+mn-lt"/>
              <a:cs typeface="+mn-lt"/>
            </a:endParaRPr>
          </a:p>
          <a:p>
            <a:r>
              <a:rPr lang="en-US" sz="1800" dirty="0">
                <a:solidFill>
                  <a:srgbClr val="FFFFFE"/>
                </a:solidFill>
                <a:ea typeface="+mn-lt"/>
                <a:cs typeface="+mn-lt"/>
              </a:rPr>
              <a:t>Loop will run 25 times [0..24]</a:t>
            </a:r>
            <a:endParaRPr lang="en-US" sz="1800" dirty="0">
              <a:ea typeface="+mn-lt"/>
              <a:cs typeface="+mn-lt"/>
            </a:endParaRPr>
          </a:p>
          <a:p>
            <a:r>
              <a:rPr lang="en-US" sz="1800" dirty="0">
                <a:solidFill>
                  <a:srgbClr val="FFFFFE"/>
                </a:solidFill>
                <a:ea typeface="+mn-lt"/>
                <a:cs typeface="+mn-lt"/>
              </a:rPr>
              <a:t>Count is updated by "1" each loop using the </a:t>
            </a:r>
            <a:r>
              <a:rPr lang="en-US" sz="1800" dirty="0" err="1">
                <a:solidFill>
                  <a:srgbClr val="FFFFFE"/>
                </a:solidFill>
                <a:ea typeface="+mn-lt"/>
                <a:cs typeface="+mn-lt"/>
              </a:rPr>
              <a:t>incrementer</a:t>
            </a:r>
            <a:r>
              <a:rPr lang="en-US" sz="1800" dirty="0">
                <a:solidFill>
                  <a:srgbClr val="FFFFFE"/>
                </a:solidFill>
                <a:ea typeface="+mn-lt"/>
                <a:cs typeface="+mn-lt"/>
              </a:rPr>
              <a:t> operator "++"</a:t>
            </a:r>
          </a:p>
          <a:p>
            <a:pPr lvl="2"/>
            <a:endParaRPr lang="en-US" sz="1400">
              <a:solidFill>
                <a:srgbClr val="FFFFFE"/>
              </a:solidFill>
              <a:ea typeface="+mn-lt"/>
              <a:cs typeface="+mn-lt"/>
            </a:endParaRPr>
          </a:p>
        </p:txBody>
      </p:sp>
      <p:pic>
        <p:nvPicPr>
          <p:cNvPr id="4" name="Picture 4" descr="A picture containing bird&#10;&#10;Description generated with very high confidence">
            <a:extLst>
              <a:ext uri="{FF2B5EF4-FFF2-40B4-BE49-F238E27FC236}">
                <a16:creationId xmlns:a16="http://schemas.microsoft.com/office/drawing/2014/main" id="{5388BA97-FE47-445A-8487-0316A10C9D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9536" y="3861342"/>
            <a:ext cx="2503217" cy="1932413"/>
          </a:xfrm>
          <a:prstGeom prst="rect">
            <a:avLst/>
          </a:prstGeom>
        </p:spPr>
      </p:pic>
      <p:pic>
        <p:nvPicPr>
          <p:cNvPr id="5" name="Picture 5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26778D3C-4A6A-4195-90A8-D779D3BC16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6170" y="1435214"/>
            <a:ext cx="4908393" cy="171994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6DF62EF-A9DF-49CE-86C2-5881B616FF4B}"/>
              </a:ext>
            </a:extLst>
          </p:cNvPr>
          <p:cNvSpPr txBox="1"/>
          <p:nvPr/>
        </p:nvSpPr>
        <p:spPr>
          <a:xfrm>
            <a:off x="9126071" y="3281082"/>
            <a:ext cx="1945342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FOR loop compared to same WHILE counting loop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94FFD5-A901-419E-B299-7EFCE325D2EE}"/>
              </a:ext>
            </a:extLst>
          </p:cNvPr>
          <p:cNvSpPr txBox="1"/>
          <p:nvPr/>
        </p:nvSpPr>
        <p:spPr>
          <a:xfrm>
            <a:off x="1676400" y="4706470"/>
            <a:ext cx="3146611" cy="147732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Guidelines for use of FOR loop: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cs typeface="Calibri"/>
              </a:rPr>
              <a:t>Counting loop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cs typeface="Calibri"/>
              </a:rPr>
              <a:t>Know how many times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>
                <a:cs typeface="Calibri"/>
              </a:rPr>
              <a:t>Plan to execute every loop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cs typeface="Calibri"/>
              </a:rPr>
              <a:t>Simple step-expression</a:t>
            </a:r>
          </a:p>
        </p:txBody>
      </p:sp>
    </p:spTree>
    <p:extLst>
      <p:ext uri="{BB962C8B-B14F-4D97-AF65-F5344CB8AC3E}">
        <p14:creationId xmlns:p14="http://schemas.microsoft.com/office/powerpoint/2010/main" val="8115019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137817A-6E43-41BF-8F21-9349BDFD27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6EB78EB-A2E8-4932-AE5B-B1CDD2449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478"/>
          </a:xfrm>
          <a:prstGeom prst="rect">
            <a:avLst/>
          </a:prstGeom>
          <a:solidFill>
            <a:srgbClr val="40404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9165BCC-1E0E-4BBB-80EC-7D632E894E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78"/>
            <a:ext cx="8719566" cy="6858956"/>
          </a:xfrm>
          <a:custGeom>
            <a:avLst/>
            <a:gdLst>
              <a:gd name="connsiteX0" fmla="*/ 941070 w 8719566"/>
              <a:gd name="connsiteY0" fmla="*/ 0 h 6858956"/>
              <a:gd name="connsiteX1" fmla="*/ 4471386 w 8719566"/>
              <a:gd name="connsiteY1" fmla="*/ 0 h 6858956"/>
              <a:gd name="connsiteX2" fmla="*/ 5537614 w 8719566"/>
              <a:gd name="connsiteY2" fmla="*/ 0 h 6858956"/>
              <a:gd name="connsiteX3" fmla="*/ 5543191 w 8719566"/>
              <a:gd name="connsiteY3" fmla="*/ 0 h 6858956"/>
              <a:gd name="connsiteX4" fmla="*/ 8719566 w 8719566"/>
              <a:gd name="connsiteY4" fmla="*/ 6858478 h 6858956"/>
              <a:gd name="connsiteX5" fmla="*/ 7778275 w 8719566"/>
              <a:gd name="connsiteY5" fmla="*/ 6858478 h 6858956"/>
              <a:gd name="connsiteX6" fmla="*/ 7778496 w 8719566"/>
              <a:gd name="connsiteY6" fmla="*/ 6858956 h 6858956"/>
              <a:gd name="connsiteX7" fmla="*/ 353941 w 8719566"/>
              <a:gd name="connsiteY7" fmla="*/ 6858956 h 6858956"/>
              <a:gd name="connsiteX8" fmla="*/ 354201 w 8719566"/>
              <a:gd name="connsiteY8" fmla="*/ 6858394 h 6858956"/>
              <a:gd name="connsiteX9" fmla="*/ 0 w 8719566"/>
              <a:gd name="connsiteY9" fmla="*/ 6858394 h 6858956"/>
              <a:gd name="connsiteX10" fmla="*/ 0 w 8719566"/>
              <a:gd name="connsiteY10" fmla="*/ 478 h 6858956"/>
              <a:gd name="connsiteX11" fmla="*/ 941070 w 8719566"/>
              <a:gd name="connsiteY11" fmla="*/ 478 h 6858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719566" h="6858956">
                <a:moveTo>
                  <a:pt x="941070" y="0"/>
                </a:moveTo>
                <a:lnTo>
                  <a:pt x="4471386" y="0"/>
                </a:lnTo>
                <a:lnTo>
                  <a:pt x="5537614" y="0"/>
                </a:lnTo>
                <a:lnTo>
                  <a:pt x="5543191" y="0"/>
                </a:lnTo>
                <a:lnTo>
                  <a:pt x="8719566" y="6858478"/>
                </a:lnTo>
                <a:lnTo>
                  <a:pt x="7778275" y="6858478"/>
                </a:lnTo>
                <a:lnTo>
                  <a:pt x="7778496" y="6858956"/>
                </a:lnTo>
                <a:lnTo>
                  <a:pt x="353941" y="6858956"/>
                </a:lnTo>
                <a:lnTo>
                  <a:pt x="354201" y="6858394"/>
                </a:lnTo>
                <a:lnTo>
                  <a:pt x="0" y="6858394"/>
                </a:lnTo>
                <a:lnTo>
                  <a:pt x="0" y="478"/>
                </a:lnTo>
                <a:lnTo>
                  <a:pt x="941070" y="47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E666307-0E6C-46AF-A4C1-BD5DFC1030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29392"/>
            <a:ext cx="8391456" cy="6528608"/>
          </a:xfrm>
          <a:custGeom>
            <a:avLst/>
            <a:gdLst>
              <a:gd name="connsiteX0" fmla="*/ 0 w 8391456"/>
              <a:gd name="connsiteY0" fmla="*/ 0 h 6528608"/>
              <a:gd name="connsiteX1" fmla="*/ 941070 w 8391456"/>
              <a:gd name="connsiteY1" fmla="*/ 0 h 6528608"/>
              <a:gd name="connsiteX2" fmla="*/ 2906170 w 8391456"/>
              <a:gd name="connsiteY2" fmla="*/ 0 h 6528608"/>
              <a:gd name="connsiteX3" fmla="*/ 3847240 w 8391456"/>
              <a:gd name="connsiteY3" fmla="*/ 0 h 6528608"/>
              <a:gd name="connsiteX4" fmla="*/ 3940000 w 8391456"/>
              <a:gd name="connsiteY4" fmla="*/ 0 h 6528608"/>
              <a:gd name="connsiteX5" fmla="*/ 4411669 w 8391456"/>
              <a:gd name="connsiteY5" fmla="*/ 0 h 6528608"/>
              <a:gd name="connsiteX6" fmla="*/ 4881070 w 8391456"/>
              <a:gd name="connsiteY6" fmla="*/ 0 h 6528608"/>
              <a:gd name="connsiteX7" fmla="*/ 5352739 w 8391456"/>
              <a:gd name="connsiteY7" fmla="*/ 0 h 6528608"/>
              <a:gd name="connsiteX8" fmla="*/ 8391456 w 8391456"/>
              <a:gd name="connsiteY8" fmla="*/ 6528607 h 6528608"/>
              <a:gd name="connsiteX9" fmla="*/ 8056939 w 8391456"/>
              <a:gd name="connsiteY9" fmla="*/ 6528607 h 6528608"/>
              <a:gd name="connsiteX10" fmla="*/ 8056939 w 8391456"/>
              <a:gd name="connsiteY10" fmla="*/ 6528608 h 6528608"/>
              <a:gd name="connsiteX11" fmla="*/ 7115869 w 8391456"/>
              <a:gd name="connsiteY11" fmla="*/ 6528608 h 6528608"/>
              <a:gd name="connsiteX12" fmla="*/ 1516577 w 8391456"/>
              <a:gd name="connsiteY12" fmla="*/ 6528608 h 6528608"/>
              <a:gd name="connsiteX13" fmla="*/ 575507 w 8391456"/>
              <a:gd name="connsiteY13" fmla="*/ 6528608 h 6528608"/>
              <a:gd name="connsiteX14" fmla="*/ 575737 w 8391456"/>
              <a:gd name="connsiteY14" fmla="*/ 6528115 h 6528608"/>
              <a:gd name="connsiteX15" fmla="*/ 0 w 8391456"/>
              <a:gd name="connsiteY15" fmla="*/ 6528115 h 6528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391456" h="6528608">
                <a:moveTo>
                  <a:pt x="0" y="0"/>
                </a:moveTo>
                <a:lnTo>
                  <a:pt x="941070" y="0"/>
                </a:lnTo>
                <a:lnTo>
                  <a:pt x="2906170" y="0"/>
                </a:lnTo>
                <a:lnTo>
                  <a:pt x="3847240" y="0"/>
                </a:lnTo>
                <a:lnTo>
                  <a:pt x="3940000" y="0"/>
                </a:lnTo>
                <a:lnTo>
                  <a:pt x="4411669" y="0"/>
                </a:lnTo>
                <a:lnTo>
                  <a:pt x="4881070" y="0"/>
                </a:lnTo>
                <a:lnTo>
                  <a:pt x="5352739" y="0"/>
                </a:lnTo>
                <a:lnTo>
                  <a:pt x="8391456" y="6528607"/>
                </a:lnTo>
                <a:lnTo>
                  <a:pt x="8056939" y="6528607"/>
                </a:lnTo>
                <a:lnTo>
                  <a:pt x="8056939" y="6528608"/>
                </a:lnTo>
                <a:lnTo>
                  <a:pt x="7115869" y="6528608"/>
                </a:lnTo>
                <a:lnTo>
                  <a:pt x="1516577" y="6528608"/>
                </a:lnTo>
                <a:lnTo>
                  <a:pt x="575507" y="6528608"/>
                </a:lnTo>
                <a:lnTo>
                  <a:pt x="575737" y="6528115"/>
                </a:lnTo>
                <a:lnTo>
                  <a:pt x="0" y="6528115"/>
                </a:lnTo>
                <a:close/>
              </a:path>
            </a:pathLst>
          </a:cu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C9CF60B-33B1-406C-8706-EA1E068BC4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5258"/>
            <a:ext cx="8139513" cy="6322742"/>
          </a:xfrm>
          <a:custGeom>
            <a:avLst/>
            <a:gdLst>
              <a:gd name="connsiteX0" fmla="*/ 0 w 8139513"/>
              <a:gd name="connsiteY0" fmla="*/ 0 h 6322742"/>
              <a:gd name="connsiteX1" fmla="*/ 941070 w 8139513"/>
              <a:gd name="connsiteY1" fmla="*/ 0 h 6322742"/>
              <a:gd name="connsiteX2" fmla="*/ 2797519 w 8139513"/>
              <a:gd name="connsiteY2" fmla="*/ 0 h 6322742"/>
              <a:gd name="connsiteX3" fmla="*/ 3738589 w 8139513"/>
              <a:gd name="connsiteY3" fmla="*/ 0 h 6322742"/>
              <a:gd name="connsiteX4" fmla="*/ 3798749 w 8139513"/>
              <a:gd name="connsiteY4" fmla="*/ 0 h 6322742"/>
              <a:gd name="connsiteX5" fmla="*/ 4255545 w 8139513"/>
              <a:gd name="connsiteY5" fmla="*/ 0 h 6322742"/>
              <a:gd name="connsiteX6" fmla="*/ 4739819 w 8139513"/>
              <a:gd name="connsiteY6" fmla="*/ 0 h 6322742"/>
              <a:gd name="connsiteX7" fmla="*/ 5196615 w 8139513"/>
              <a:gd name="connsiteY7" fmla="*/ 0 h 6322742"/>
              <a:gd name="connsiteX8" fmla="*/ 8139513 w 8139513"/>
              <a:gd name="connsiteY8" fmla="*/ 6322741 h 6322742"/>
              <a:gd name="connsiteX9" fmla="*/ 7815544 w 8139513"/>
              <a:gd name="connsiteY9" fmla="*/ 6322741 h 6322742"/>
              <a:gd name="connsiteX10" fmla="*/ 7815544 w 8139513"/>
              <a:gd name="connsiteY10" fmla="*/ 6322742 h 6322742"/>
              <a:gd name="connsiteX11" fmla="*/ 6874474 w 8139513"/>
              <a:gd name="connsiteY11" fmla="*/ 6322742 h 6322742"/>
              <a:gd name="connsiteX12" fmla="*/ 1481419 w 8139513"/>
              <a:gd name="connsiteY12" fmla="*/ 6322742 h 6322742"/>
              <a:gd name="connsiteX13" fmla="*/ 540349 w 8139513"/>
              <a:gd name="connsiteY13" fmla="*/ 6322742 h 6322742"/>
              <a:gd name="connsiteX14" fmla="*/ 540571 w 8139513"/>
              <a:gd name="connsiteY14" fmla="*/ 6322264 h 6322742"/>
              <a:gd name="connsiteX15" fmla="*/ 0 w 8139513"/>
              <a:gd name="connsiteY15" fmla="*/ 6322264 h 6322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139513" h="6322742">
                <a:moveTo>
                  <a:pt x="0" y="0"/>
                </a:moveTo>
                <a:lnTo>
                  <a:pt x="941070" y="0"/>
                </a:lnTo>
                <a:lnTo>
                  <a:pt x="2797519" y="0"/>
                </a:lnTo>
                <a:lnTo>
                  <a:pt x="3738589" y="0"/>
                </a:lnTo>
                <a:lnTo>
                  <a:pt x="3798749" y="0"/>
                </a:lnTo>
                <a:lnTo>
                  <a:pt x="4255545" y="0"/>
                </a:lnTo>
                <a:lnTo>
                  <a:pt x="4739819" y="0"/>
                </a:lnTo>
                <a:lnTo>
                  <a:pt x="5196615" y="0"/>
                </a:lnTo>
                <a:lnTo>
                  <a:pt x="8139513" y="6322741"/>
                </a:lnTo>
                <a:lnTo>
                  <a:pt x="7815544" y="6322741"/>
                </a:lnTo>
                <a:lnTo>
                  <a:pt x="7815544" y="6322742"/>
                </a:lnTo>
                <a:lnTo>
                  <a:pt x="6874474" y="6322742"/>
                </a:lnTo>
                <a:lnTo>
                  <a:pt x="1481419" y="6322742"/>
                </a:lnTo>
                <a:lnTo>
                  <a:pt x="540349" y="6322742"/>
                </a:lnTo>
                <a:lnTo>
                  <a:pt x="540571" y="6322264"/>
                </a:lnTo>
                <a:lnTo>
                  <a:pt x="0" y="6322264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1CCC27-D173-4BF6-AC5B-7E27E6492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4400"/>
            <a:ext cx="4369136" cy="1252728"/>
          </a:xfrm>
        </p:spPr>
        <p:txBody>
          <a:bodyPr>
            <a:normAutofit/>
          </a:bodyPr>
          <a:lstStyle/>
          <a:p>
            <a:r>
              <a:rPr lang="en-US" sz="4100">
                <a:solidFill>
                  <a:srgbClr val="FFFFFF"/>
                </a:solidFill>
                <a:ea typeface="+mj-lt"/>
                <a:cs typeface="+mj-lt"/>
              </a:rPr>
              <a:t>Do While Loop</a:t>
            </a:r>
            <a:endParaRPr lang="en-US" sz="410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B2516-EF1A-4F61-B379-E3E623A59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42032"/>
            <a:ext cx="5346940" cy="353872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800">
                <a:solidFill>
                  <a:srgbClr val="FFFFFE"/>
                </a:solidFill>
                <a:cs typeface="Calibri"/>
              </a:rPr>
              <a:t>Counter control-variable is declared prior to </a:t>
            </a:r>
            <a:r>
              <a:rPr lang="en-US" sz="1800" dirty="0">
                <a:solidFill>
                  <a:srgbClr val="FFFFFE"/>
                </a:solidFill>
                <a:cs typeface="Calibri"/>
              </a:rPr>
              <a:t>loop</a:t>
            </a:r>
            <a:endParaRPr lang="en-US" sz="1800" dirty="0">
              <a:ea typeface="+mn-lt"/>
              <a:cs typeface="+mn-lt"/>
            </a:endParaRPr>
          </a:p>
          <a:p>
            <a:r>
              <a:rPr lang="en-US" sz="1800">
                <a:solidFill>
                  <a:srgbClr val="FFFFFE"/>
                </a:solidFill>
                <a:ea typeface="+mn-lt"/>
                <a:cs typeface="+mn-lt"/>
              </a:rPr>
              <a:t>Repeated statements are executed</a:t>
            </a:r>
            <a:endParaRPr lang="en-US" sz="1800" dirty="0">
              <a:solidFill>
                <a:srgbClr val="FFFFFE"/>
              </a:solidFill>
              <a:ea typeface="+mn-lt"/>
              <a:cs typeface="+mn-lt"/>
            </a:endParaRPr>
          </a:p>
          <a:p>
            <a:r>
              <a:rPr lang="en-US" sz="1800">
                <a:solidFill>
                  <a:srgbClr val="FFFFFE"/>
                </a:solidFill>
                <a:ea typeface="+mn-lt"/>
                <a:cs typeface="+mn-lt"/>
              </a:rPr>
              <a:t>Control variable is updated as part of execution</a:t>
            </a:r>
          </a:p>
          <a:p>
            <a:r>
              <a:rPr lang="en-US" sz="1800">
                <a:solidFill>
                  <a:srgbClr val="FFFFFE"/>
                </a:solidFill>
                <a:ea typeface="+mn-lt"/>
                <a:cs typeface="+mn-lt"/>
              </a:rPr>
              <a:t>Conditional expression is evaluated at bottom of loop</a:t>
            </a:r>
            <a:endParaRPr lang="en-US" sz="1800" dirty="0">
              <a:solidFill>
                <a:srgbClr val="FFFFFE"/>
              </a:solidFill>
              <a:ea typeface="+mn-lt"/>
              <a:cs typeface="+mn-lt"/>
            </a:endParaRPr>
          </a:p>
          <a:p>
            <a:r>
              <a:rPr lang="en-US" sz="1800">
                <a:solidFill>
                  <a:srgbClr val="FFFFFE"/>
                </a:solidFill>
                <a:ea typeface="+mn-lt"/>
                <a:cs typeface="+mn-lt"/>
              </a:rPr>
              <a:t>Execution will occur at least once</a:t>
            </a:r>
            <a:endParaRPr lang="en-US" sz="1800" dirty="0">
              <a:solidFill>
                <a:srgbClr val="FFFFFE"/>
              </a:solidFill>
              <a:ea typeface="+mn-lt"/>
              <a:cs typeface="+mn-lt"/>
            </a:endParaRPr>
          </a:p>
          <a:p>
            <a:pPr lvl="2"/>
            <a:endParaRPr lang="en-US" sz="1400">
              <a:solidFill>
                <a:srgbClr val="FFFFFE"/>
              </a:solidFill>
              <a:ea typeface="+mn-lt"/>
              <a:cs typeface="+mn-lt"/>
            </a:endParaRPr>
          </a:p>
        </p:txBody>
      </p:sp>
      <p:pic>
        <p:nvPicPr>
          <p:cNvPr id="6" name="Picture 6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EB6BE1F2-574C-4803-B993-EAD65B56A3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4108" y="735958"/>
            <a:ext cx="3821150" cy="4298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8567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137817A-6E43-41BF-8F21-9349BDFD27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6EB78EB-A2E8-4932-AE5B-B1CDD2449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478"/>
          </a:xfrm>
          <a:prstGeom prst="rect">
            <a:avLst/>
          </a:prstGeom>
          <a:solidFill>
            <a:srgbClr val="40404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9165BCC-1E0E-4BBB-80EC-7D632E894E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78"/>
            <a:ext cx="8719566" cy="6858956"/>
          </a:xfrm>
          <a:custGeom>
            <a:avLst/>
            <a:gdLst>
              <a:gd name="connsiteX0" fmla="*/ 941070 w 8719566"/>
              <a:gd name="connsiteY0" fmla="*/ 0 h 6858956"/>
              <a:gd name="connsiteX1" fmla="*/ 4471386 w 8719566"/>
              <a:gd name="connsiteY1" fmla="*/ 0 h 6858956"/>
              <a:gd name="connsiteX2" fmla="*/ 5537614 w 8719566"/>
              <a:gd name="connsiteY2" fmla="*/ 0 h 6858956"/>
              <a:gd name="connsiteX3" fmla="*/ 5543191 w 8719566"/>
              <a:gd name="connsiteY3" fmla="*/ 0 h 6858956"/>
              <a:gd name="connsiteX4" fmla="*/ 8719566 w 8719566"/>
              <a:gd name="connsiteY4" fmla="*/ 6858478 h 6858956"/>
              <a:gd name="connsiteX5" fmla="*/ 7778275 w 8719566"/>
              <a:gd name="connsiteY5" fmla="*/ 6858478 h 6858956"/>
              <a:gd name="connsiteX6" fmla="*/ 7778496 w 8719566"/>
              <a:gd name="connsiteY6" fmla="*/ 6858956 h 6858956"/>
              <a:gd name="connsiteX7" fmla="*/ 353941 w 8719566"/>
              <a:gd name="connsiteY7" fmla="*/ 6858956 h 6858956"/>
              <a:gd name="connsiteX8" fmla="*/ 354201 w 8719566"/>
              <a:gd name="connsiteY8" fmla="*/ 6858394 h 6858956"/>
              <a:gd name="connsiteX9" fmla="*/ 0 w 8719566"/>
              <a:gd name="connsiteY9" fmla="*/ 6858394 h 6858956"/>
              <a:gd name="connsiteX10" fmla="*/ 0 w 8719566"/>
              <a:gd name="connsiteY10" fmla="*/ 478 h 6858956"/>
              <a:gd name="connsiteX11" fmla="*/ 941070 w 8719566"/>
              <a:gd name="connsiteY11" fmla="*/ 478 h 6858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719566" h="6858956">
                <a:moveTo>
                  <a:pt x="941070" y="0"/>
                </a:moveTo>
                <a:lnTo>
                  <a:pt x="4471386" y="0"/>
                </a:lnTo>
                <a:lnTo>
                  <a:pt x="5537614" y="0"/>
                </a:lnTo>
                <a:lnTo>
                  <a:pt x="5543191" y="0"/>
                </a:lnTo>
                <a:lnTo>
                  <a:pt x="8719566" y="6858478"/>
                </a:lnTo>
                <a:lnTo>
                  <a:pt x="7778275" y="6858478"/>
                </a:lnTo>
                <a:lnTo>
                  <a:pt x="7778496" y="6858956"/>
                </a:lnTo>
                <a:lnTo>
                  <a:pt x="353941" y="6858956"/>
                </a:lnTo>
                <a:lnTo>
                  <a:pt x="354201" y="6858394"/>
                </a:lnTo>
                <a:lnTo>
                  <a:pt x="0" y="6858394"/>
                </a:lnTo>
                <a:lnTo>
                  <a:pt x="0" y="478"/>
                </a:lnTo>
                <a:lnTo>
                  <a:pt x="941070" y="47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E666307-0E6C-46AF-A4C1-BD5DFC1030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29392"/>
            <a:ext cx="8391456" cy="6528608"/>
          </a:xfrm>
          <a:custGeom>
            <a:avLst/>
            <a:gdLst>
              <a:gd name="connsiteX0" fmla="*/ 0 w 8391456"/>
              <a:gd name="connsiteY0" fmla="*/ 0 h 6528608"/>
              <a:gd name="connsiteX1" fmla="*/ 941070 w 8391456"/>
              <a:gd name="connsiteY1" fmla="*/ 0 h 6528608"/>
              <a:gd name="connsiteX2" fmla="*/ 2906170 w 8391456"/>
              <a:gd name="connsiteY2" fmla="*/ 0 h 6528608"/>
              <a:gd name="connsiteX3" fmla="*/ 3847240 w 8391456"/>
              <a:gd name="connsiteY3" fmla="*/ 0 h 6528608"/>
              <a:gd name="connsiteX4" fmla="*/ 3940000 w 8391456"/>
              <a:gd name="connsiteY4" fmla="*/ 0 h 6528608"/>
              <a:gd name="connsiteX5" fmla="*/ 4411669 w 8391456"/>
              <a:gd name="connsiteY5" fmla="*/ 0 h 6528608"/>
              <a:gd name="connsiteX6" fmla="*/ 4881070 w 8391456"/>
              <a:gd name="connsiteY6" fmla="*/ 0 h 6528608"/>
              <a:gd name="connsiteX7" fmla="*/ 5352739 w 8391456"/>
              <a:gd name="connsiteY7" fmla="*/ 0 h 6528608"/>
              <a:gd name="connsiteX8" fmla="*/ 8391456 w 8391456"/>
              <a:gd name="connsiteY8" fmla="*/ 6528607 h 6528608"/>
              <a:gd name="connsiteX9" fmla="*/ 8056939 w 8391456"/>
              <a:gd name="connsiteY9" fmla="*/ 6528607 h 6528608"/>
              <a:gd name="connsiteX10" fmla="*/ 8056939 w 8391456"/>
              <a:gd name="connsiteY10" fmla="*/ 6528608 h 6528608"/>
              <a:gd name="connsiteX11" fmla="*/ 7115869 w 8391456"/>
              <a:gd name="connsiteY11" fmla="*/ 6528608 h 6528608"/>
              <a:gd name="connsiteX12" fmla="*/ 1516577 w 8391456"/>
              <a:gd name="connsiteY12" fmla="*/ 6528608 h 6528608"/>
              <a:gd name="connsiteX13" fmla="*/ 575507 w 8391456"/>
              <a:gd name="connsiteY13" fmla="*/ 6528608 h 6528608"/>
              <a:gd name="connsiteX14" fmla="*/ 575737 w 8391456"/>
              <a:gd name="connsiteY14" fmla="*/ 6528115 h 6528608"/>
              <a:gd name="connsiteX15" fmla="*/ 0 w 8391456"/>
              <a:gd name="connsiteY15" fmla="*/ 6528115 h 6528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391456" h="6528608">
                <a:moveTo>
                  <a:pt x="0" y="0"/>
                </a:moveTo>
                <a:lnTo>
                  <a:pt x="941070" y="0"/>
                </a:lnTo>
                <a:lnTo>
                  <a:pt x="2906170" y="0"/>
                </a:lnTo>
                <a:lnTo>
                  <a:pt x="3847240" y="0"/>
                </a:lnTo>
                <a:lnTo>
                  <a:pt x="3940000" y="0"/>
                </a:lnTo>
                <a:lnTo>
                  <a:pt x="4411669" y="0"/>
                </a:lnTo>
                <a:lnTo>
                  <a:pt x="4881070" y="0"/>
                </a:lnTo>
                <a:lnTo>
                  <a:pt x="5352739" y="0"/>
                </a:lnTo>
                <a:lnTo>
                  <a:pt x="8391456" y="6528607"/>
                </a:lnTo>
                <a:lnTo>
                  <a:pt x="8056939" y="6528607"/>
                </a:lnTo>
                <a:lnTo>
                  <a:pt x="8056939" y="6528608"/>
                </a:lnTo>
                <a:lnTo>
                  <a:pt x="7115869" y="6528608"/>
                </a:lnTo>
                <a:lnTo>
                  <a:pt x="1516577" y="6528608"/>
                </a:lnTo>
                <a:lnTo>
                  <a:pt x="575507" y="6528608"/>
                </a:lnTo>
                <a:lnTo>
                  <a:pt x="575737" y="6528115"/>
                </a:lnTo>
                <a:lnTo>
                  <a:pt x="0" y="6528115"/>
                </a:lnTo>
                <a:close/>
              </a:path>
            </a:pathLst>
          </a:cu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C9CF60B-33B1-406C-8706-EA1E068BC4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5258"/>
            <a:ext cx="8139513" cy="6322742"/>
          </a:xfrm>
          <a:custGeom>
            <a:avLst/>
            <a:gdLst>
              <a:gd name="connsiteX0" fmla="*/ 0 w 8139513"/>
              <a:gd name="connsiteY0" fmla="*/ 0 h 6322742"/>
              <a:gd name="connsiteX1" fmla="*/ 941070 w 8139513"/>
              <a:gd name="connsiteY1" fmla="*/ 0 h 6322742"/>
              <a:gd name="connsiteX2" fmla="*/ 2797519 w 8139513"/>
              <a:gd name="connsiteY2" fmla="*/ 0 h 6322742"/>
              <a:gd name="connsiteX3" fmla="*/ 3738589 w 8139513"/>
              <a:gd name="connsiteY3" fmla="*/ 0 h 6322742"/>
              <a:gd name="connsiteX4" fmla="*/ 3798749 w 8139513"/>
              <a:gd name="connsiteY4" fmla="*/ 0 h 6322742"/>
              <a:gd name="connsiteX5" fmla="*/ 4255545 w 8139513"/>
              <a:gd name="connsiteY5" fmla="*/ 0 h 6322742"/>
              <a:gd name="connsiteX6" fmla="*/ 4739819 w 8139513"/>
              <a:gd name="connsiteY6" fmla="*/ 0 h 6322742"/>
              <a:gd name="connsiteX7" fmla="*/ 5196615 w 8139513"/>
              <a:gd name="connsiteY7" fmla="*/ 0 h 6322742"/>
              <a:gd name="connsiteX8" fmla="*/ 8139513 w 8139513"/>
              <a:gd name="connsiteY8" fmla="*/ 6322741 h 6322742"/>
              <a:gd name="connsiteX9" fmla="*/ 7815544 w 8139513"/>
              <a:gd name="connsiteY9" fmla="*/ 6322741 h 6322742"/>
              <a:gd name="connsiteX10" fmla="*/ 7815544 w 8139513"/>
              <a:gd name="connsiteY10" fmla="*/ 6322742 h 6322742"/>
              <a:gd name="connsiteX11" fmla="*/ 6874474 w 8139513"/>
              <a:gd name="connsiteY11" fmla="*/ 6322742 h 6322742"/>
              <a:gd name="connsiteX12" fmla="*/ 1481419 w 8139513"/>
              <a:gd name="connsiteY12" fmla="*/ 6322742 h 6322742"/>
              <a:gd name="connsiteX13" fmla="*/ 540349 w 8139513"/>
              <a:gd name="connsiteY13" fmla="*/ 6322742 h 6322742"/>
              <a:gd name="connsiteX14" fmla="*/ 540571 w 8139513"/>
              <a:gd name="connsiteY14" fmla="*/ 6322264 h 6322742"/>
              <a:gd name="connsiteX15" fmla="*/ 0 w 8139513"/>
              <a:gd name="connsiteY15" fmla="*/ 6322264 h 6322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139513" h="6322742">
                <a:moveTo>
                  <a:pt x="0" y="0"/>
                </a:moveTo>
                <a:lnTo>
                  <a:pt x="941070" y="0"/>
                </a:lnTo>
                <a:lnTo>
                  <a:pt x="2797519" y="0"/>
                </a:lnTo>
                <a:lnTo>
                  <a:pt x="3738589" y="0"/>
                </a:lnTo>
                <a:lnTo>
                  <a:pt x="3798749" y="0"/>
                </a:lnTo>
                <a:lnTo>
                  <a:pt x="4255545" y="0"/>
                </a:lnTo>
                <a:lnTo>
                  <a:pt x="4739819" y="0"/>
                </a:lnTo>
                <a:lnTo>
                  <a:pt x="5196615" y="0"/>
                </a:lnTo>
                <a:lnTo>
                  <a:pt x="8139513" y="6322741"/>
                </a:lnTo>
                <a:lnTo>
                  <a:pt x="7815544" y="6322741"/>
                </a:lnTo>
                <a:lnTo>
                  <a:pt x="7815544" y="6322742"/>
                </a:lnTo>
                <a:lnTo>
                  <a:pt x="6874474" y="6322742"/>
                </a:lnTo>
                <a:lnTo>
                  <a:pt x="1481419" y="6322742"/>
                </a:lnTo>
                <a:lnTo>
                  <a:pt x="540349" y="6322742"/>
                </a:lnTo>
                <a:lnTo>
                  <a:pt x="540571" y="6322264"/>
                </a:lnTo>
                <a:lnTo>
                  <a:pt x="0" y="6322264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1CCC27-D173-4BF6-AC5B-7E27E6492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4400"/>
            <a:ext cx="4369136" cy="1252728"/>
          </a:xfrm>
        </p:spPr>
        <p:txBody>
          <a:bodyPr>
            <a:normAutofit/>
          </a:bodyPr>
          <a:lstStyle/>
          <a:p>
            <a:r>
              <a:rPr lang="en-US" sz="4100" dirty="0">
                <a:solidFill>
                  <a:srgbClr val="FFFFFF"/>
                </a:solidFill>
                <a:ea typeface="+mj-lt"/>
                <a:cs typeface="+mj-lt"/>
              </a:rPr>
              <a:t>Flag Loop</a:t>
            </a:r>
            <a:endParaRPr lang="en-US" sz="4100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B2516-EF1A-4F61-B379-E3E623A59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42032"/>
            <a:ext cx="5346940" cy="353872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 dirty="0">
                <a:solidFill>
                  <a:srgbClr val="FFFFFE"/>
                </a:solidFill>
                <a:cs typeface="Calibri"/>
              </a:rPr>
              <a:t>Boolean variable/expression used as conditional</a:t>
            </a:r>
          </a:p>
          <a:p>
            <a:r>
              <a:rPr lang="en-US" sz="2000" dirty="0">
                <a:solidFill>
                  <a:srgbClr val="FFFFFE"/>
                </a:solidFill>
                <a:ea typeface="+mn-lt"/>
                <a:cs typeface="+mn-lt"/>
              </a:rPr>
              <a:t>Name of variable should indicate condition, e.g.: </a:t>
            </a:r>
          </a:p>
          <a:p>
            <a:pPr lvl="1"/>
            <a:r>
              <a:rPr lang="en-US" sz="1800" dirty="0">
                <a:solidFill>
                  <a:srgbClr val="FFFFFE"/>
                </a:solidFill>
                <a:ea typeface="+mn-lt"/>
                <a:cs typeface="+mn-lt"/>
              </a:rPr>
              <a:t>"continue=true; while(continue){}"</a:t>
            </a:r>
          </a:p>
          <a:p>
            <a:r>
              <a:rPr lang="en-US" sz="2000" dirty="0">
                <a:solidFill>
                  <a:srgbClr val="FFFFFE"/>
                </a:solidFill>
                <a:ea typeface="+mn-lt"/>
                <a:cs typeface="+mn-lt"/>
              </a:rPr>
              <a:t>Logical NOT can be used with conditional, e.g.:</a:t>
            </a:r>
            <a:endParaRPr lang="en-US" sz="2000">
              <a:solidFill>
                <a:srgbClr val="FFFFFE"/>
              </a:solidFill>
              <a:ea typeface="+mn-lt"/>
              <a:cs typeface="+mn-lt"/>
            </a:endParaRPr>
          </a:p>
          <a:p>
            <a:pPr lvl="1"/>
            <a:r>
              <a:rPr lang="en-US" sz="1800" dirty="0">
                <a:solidFill>
                  <a:srgbClr val="FFFFFE"/>
                </a:solidFill>
                <a:ea typeface="+mn-lt"/>
                <a:cs typeface="+mn-lt"/>
              </a:rPr>
              <a:t>"exit=false; while (!exit){}"</a:t>
            </a:r>
          </a:p>
          <a:p>
            <a:r>
              <a:rPr lang="en-US" sz="2000" dirty="0">
                <a:solidFill>
                  <a:srgbClr val="FFFFFE"/>
                </a:solidFill>
                <a:ea typeface="+mn-lt"/>
                <a:cs typeface="+mn-lt"/>
              </a:rPr>
              <a:t>Boolean variable/expression updated in repeated statements</a:t>
            </a:r>
          </a:p>
          <a:p>
            <a:pPr lvl="2"/>
            <a:endParaRPr lang="en-US" sz="1400">
              <a:solidFill>
                <a:srgbClr val="FFFFFE"/>
              </a:solidFill>
              <a:ea typeface="+mn-lt"/>
              <a:cs typeface="+mn-lt"/>
            </a:endParaRPr>
          </a:p>
        </p:txBody>
      </p:sp>
      <p:pic>
        <p:nvPicPr>
          <p:cNvPr id="4" name="Picture 4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AAF153B7-DE23-4141-8F35-F8A3795B34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7517" y="298411"/>
            <a:ext cx="3090282" cy="1308177"/>
          </a:xfrm>
          <a:prstGeom prst="rect">
            <a:avLst/>
          </a:prstGeom>
        </p:spPr>
      </p:pic>
      <p:pic>
        <p:nvPicPr>
          <p:cNvPr id="7" name="Picture 7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DC367099-74E1-4598-BCEB-91366C1E78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64499" y="2216430"/>
            <a:ext cx="3077736" cy="387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5980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137817A-6E43-41BF-8F21-9349BDFD27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6EB78EB-A2E8-4932-AE5B-B1CDD2449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478"/>
          </a:xfrm>
          <a:prstGeom prst="rect">
            <a:avLst/>
          </a:prstGeom>
          <a:solidFill>
            <a:srgbClr val="40404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9165BCC-1E0E-4BBB-80EC-7D632E894E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78"/>
            <a:ext cx="8719566" cy="6858956"/>
          </a:xfrm>
          <a:custGeom>
            <a:avLst/>
            <a:gdLst>
              <a:gd name="connsiteX0" fmla="*/ 941070 w 8719566"/>
              <a:gd name="connsiteY0" fmla="*/ 0 h 6858956"/>
              <a:gd name="connsiteX1" fmla="*/ 4471386 w 8719566"/>
              <a:gd name="connsiteY1" fmla="*/ 0 h 6858956"/>
              <a:gd name="connsiteX2" fmla="*/ 5537614 w 8719566"/>
              <a:gd name="connsiteY2" fmla="*/ 0 h 6858956"/>
              <a:gd name="connsiteX3" fmla="*/ 5543191 w 8719566"/>
              <a:gd name="connsiteY3" fmla="*/ 0 h 6858956"/>
              <a:gd name="connsiteX4" fmla="*/ 8719566 w 8719566"/>
              <a:gd name="connsiteY4" fmla="*/ 6858478 h 6858956"/>
              <a:gd name="connsiteX5" fmla="*/ 7778275 w 8719566"/>
              <a:gd name="connsiteY5" fmla="*/ 6858478 h 6858956"/>
              <a:gd name="connsiteX6" fmla="*/ 7778496 w 8719566"/>
              <a:gd name="connsiteY6" fmla="*/ 6858956 h 6858956"/>
              <a:gd name="connsiteX7" fmla="*/ 353941 w 8719566"/>
              <a:gd name="connsiteY7" fmla="*/ 6858956 h 6858956"/>
              <a:gd name="connsiteX8" fmla="*/ 354201 w 8719566"/>
              <a:gd name="connsiteY8" fmla="*/ 6858394 h 6858956"/>
              <a:gd name="connsiteX9" fmla="*/ 0 w 8719566"/>
              <a:gd name="connsiteY9" fmla="*/ 6858394 h 6858956"/>
              <a:gd name="connsiteX10" fmla="*/ 0 w 8719566"/>
              <a:gd name="connsiteY10" fmla="*/ 478 h 6858956"/>
              <a:gd name="connsiteX11" fmla="*/ 941070 w 8719566"/>
              <a:gd name="connsiteY11" fmla="*/ 478 h 6858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719566" h="6858956">
                <a:moveTo>
                  <a:pt x="941070" y="0"/>
                </a:moveTo>
                <a:lnTo>
                  <a:pt x="4471386" y="0"/>
                </a:lnTo>
                <a:lnTo>
                  <a:pt x="5537614" y="0"/>
                </a:lnTo>
                <a:lnTo>
                  <a:pt x="5543191" y="0"/>
                </a:lnTo>
                <a:lnTo>
                  <a:pt x="8719566" y="6858478"/>
                </a:lnTo>
                <a:lnTo>
                  <a:pt x="7778275" y="6858478"/>
                </a:lnTo>
                <a:lnTo>
                  <a:pt x="7778496" y="6858956"/>
                </a:lnTo>
                <a:lnTo>
                  <a:pt x="353941" y="6858956"/>
                </a:lnTo>
                <a:lnTo>
                  <a:pt x="354201" y="6858394"/>
                </a:lnTo>
                <a:lnTo>
                  <a:pt x="0" y="6858394"/>
                </a:lnTo>
                <a:lnTo>
                  <a:pt x="0" y="478"/>
                </a:lnTo>
                <a:lnTo>
                  <a:pt x="941070" y="47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E666307-0E6C-46AF-A4C1-BD5DFC1030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29392"/>
            <a:ext cx="8391456" cy="6528608"/>
          </a:xfrm>
          <a:custGeom>
            <a:avLst/>
            <a:gdLst>
              <a:gd name="connsiteX0" fmla="*/ 0 w 8391456"/>
              <a:gd name="connsiteY0" fmla="*/ 0 h 6528608"/>
              <a:gd name="connsiteX1" fmla="*/ 941070 w 8391456"/>
              <a:gd name="connsiteY1" fmla="*/ 0 h 6528608"/>
              <a:gd name="connsiteX2" fmla="*/ 2906170 w 8391456"/>
              <a:gd name="connsiteY2" fmla="*/ 0 h 6528608"/>
              <a:gd name="connsiteX3" fmla="*/ 3847240 w 8391456"/>
              <a:gd name="connsiteY3" fmla="*/ 0 h 6528608"/>
              <a:gd name="connsiteX4" fmla="*/ 3940000 w 8391456"/>
              <a:gd name="connsiteY4" fmla="*/ 0 h 6528608"/>
              <a:gd name="connsiteX5" fmla="*/ 4411669 w 8391456"/>
              <a:gd name="connsiteY5" fmla="*/ 0 h 6528608"/>
              <a:gd name="connsiteX6" fmla="*/ 4881070 w 8391456"/>
              <a:gd name="connsiteY6" fmla="*/ 0 h 6528608"/>
              <a:gd name="connsiteX7" fmla="*/ 5352739 w 8391456"/>
              <a:gd name="connsiteY7" fmla="*/ 0 h 6528608"/>
              <a:gd name="connsiteX8" fmla="*/ 8391456 w 8391456"/>
              <a:gd name="connsiteY8" fmla="*/ 6528607 h 6528608"/>
              <a:gd name="connsiteX9" fmla="*/ 8056939 w 8391456"/>
              <a:gd name="connsiteY9" fmla="*/ 6528607 h 6528608"/>
              <a:gd name="connsiteX10" fmla="*/ 8056939 w 8391456"/>
              <a:gd name="connsiteY10" fmla="*/ 6528608 h 6528608"/>
              <a:gd name="connsiteX11" fmla="*/ 7115869 w 8391456"/>
              <a:gd name="connsiteY11" fmla="*/ 6528608 h 6528608"/>
              <a:gd name="connsiteX12" fmla="*/ 1516577 w 8391456"/>
              <a:gd name="connsiteY12" fmla="*/ 6528608 h 6528608"/>
              <a:gd name="connsiteX13" fmla="*/ 575507 w 8391456"/>
              <a:gd name="connsiteY13" fmla="*/ 6528608 h 6528608"/>
              <a:gd name="connsiteX14" fmla="*/ 575737 w 8391456"/>
              <a:gd name="connsiteY14" fmla="*/ 6528115 h 6528608"/>
              <a:gd name="connsiteX15" fmla="*/ 0 w 8391456"/>
              <a:gd name="connsiteY15" fmla="*/ 6528115 h 6528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391456" h="6528608">
                <a:moveTo>
                  <a:pt x="0" y="0"/>
                </a:moveTo>
                <a:lnTo>
                  <a:pt x="941070" y="0"/>
                </a:lnTo>
                <a:lnTo>
                  <a:pt x="2906170" y="0"/>
                </a:lnTo>
                <a:lnTo>
                  <a:pt x="3847240" y="0"/>
                </a:lnTo>
                <a:lnTo>
                  <a:pt x="3940000" y="0"/>
                </a:lnTo>
                <a:lnTo>
                  <a:pt x="4411669" y="0"/>
                </a:lnTo>
                <a:lnTo>
                  <a:pt x="4881070" y="0"/>
                </a:lnTo>
                <a:lnTo>
                  <a:pt x="5352739" y="0"/>
                </a:lnTo>
                <a:lnTo>
                  <a:pt x="8391456" y="6528607"/>
                </a:lnTo>
                <a:lnTo>
                  <a:pt x="8056939" y="6528607"/>
                </a:lnTo>
                <a:lnTo>
                  <a:pt x="8056939" y="6528608"/>
                </a:lnTo>
                <a:lnTo>
                  <a:pt x="7115869" y="6528608"/>
                </a:lnTo>
                <a:lnTo>
                  <a:pt x="1516577" y="6528608"/>
                </a:lnTo>
                <a:lnTo>
                  <a:pt x="575507" y="6528608"/>
                </a:lnTo>
                <a:lnTo>
                  <a:pt x="575737" y="6528115"/>
                </a:lnTo>
                <a:lnTo>
                  <a:pt x="0" y="6528115"/>
                </a:lnTo>
                <a:close/>
              </a:path>
            </a:pathLst>
          </a:cu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C9CF60B-33B1-406C-8706-EA1E068BC4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5258"/>
            <a:ext cx="8139513" cy="6322742"/>
          </a:xfrm>
          <a:custGeom>
            <a:avLst/>
            <a:gdLst>
              <a:gd name="connsiteX0" fmla="*/ 0 w 8139513"/>
              <a:gd name="connsiteY0" fmla="*/ 0 h 6322742"/>
              <a:gd name="connsiteX1" fmla="*/ 941070 w 8139513"/>
              <a:gd name="connsiteY1" fmla="*/ 0 h 6322742"/>
              <a:gd name="connsiteX2" fmla="*/ 2797519 w 8139513"/>
              <a:gd name="connsiteY2" fmla="*/ 0 h 6322742"/>
              <a:gd name="connsiteX3" fmla="*/ 3738589 w 8139513"/>
              <a:gd name="connsiteY3" fmla="*/ 0 h 6322742"/>
              <a:gd name="connsiteX4" fmla="*/ 3798749 w 8139513"/>
              <a:gd name="connsiteY4" fmla="*/ 0 h 6322742"/>
              <a:gd name="connsiteX5" fmla="*/ 4255545 w 8139513"/>
              <a:gd name="connsiteY5" fmla="*/ 0 h 6322742"/>
              <a:gd name="connsiteX6" fmla="*/ 4739819 w 8139513"/>
              <a:gd name="connsiteY6" fmla="*/ 0 h 6322742"/>
              <a:gd name="connsiteX7" fmla="*/ 5196615 w 8139513"/>
              <a:gd name="connsiteY7" fmla="*/ 0 h 6322742"/>
              <a:gd name="connsiteX8" fmla="*/ 8139513 w 8139513"/>
              <a:gd name="connsiteY8" fmla="*/ 6322741 h 6322742"/>
              <a:gd name="connsiteX9" fmla="*/ 7815544 w 8139513"/>
              <a:gd name="connsiteY9" fmla="*/ 6322741 h 6322742"/>
              <a:gd name="connsiteX10" fmla="*/ 7815544 w 8139513"/>
              <a:gd name="connsiteY10" fmla="*/ 6322742 h 6322742"/>
              <a:gd name="connsiteX11" fmla="*/ 6874474 w 8139513"/>
              <a:gd name="connsiteY11" fmla="*/ 6322742 h 6322742"/>
              <a:gd name="connsiteX12" fmla="*/ 1481419 w 8139513"/>
              <a:gd name="connsiteY12" fmla="*/ 6322742 h 6322742"/>
              <a:gd name="connsiteX13" fmla="*/ 540349 w 8139513"/>
              <a:gd name="connsiteY13" fmla="*/ 6322742 h 6322742"/>
              <a:gd name="connsiteX14" fmla="*/ 540571 w 8139513"/>
              <a:gd name="connsiteY14" fmla="*/ 6322264 h 6322742"/>
              <a:gd name="connsiteX15" fmla="*/ 0 w 8139513"/>
              <a:gd name="connsiteY15" fmla="*/ 6322264 h 6322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139513" h="6322742">
                <a:moveTo>
                  <a:pt x="0" y="0"/>
                </a:moveTo>
                <a:lnTo>
                  <a:pt x="941070" y="0"/>
                </a:lnTo>
                <a:lnTo>
                  <a:pt x="2797519" y="0"/>
                </a:lnTo>
                <a:lnTo>
                  <a:pt x="3738589" y="0"/>
                </a:lnTo>
                <a:lnTo>
                  <a:pt x="3798749" y="0"/>
                </a:lnTo>
                <a:lnTo>
                  <a:pt x="4255545" y="0"/>
                </a:lnTo>
                <a:lnTo>
                  <a:pt x="4739819" y="0"/>
                </a:lnTo>
                <a:lnTo>
                  <a:pt x="5196615" y="0"/>
                </a:lnTo>
                <a:lnTo>
                  <a:pt x="8139513" y="6322741"/>
                </a:lnTo>
                <a:lnTo>
                  <a:pt x="7815544" y="6322741"/>
                </a:lnTo>
                <a:lnTo>
                  <a:pt x="7815544" y="6322742"/>
                </a:lnTo>
                <a:lnTo>
                  <a:pt x="6874474" y="6322742"/>
                </a:lnTo>
                <a:lnTo>
                  <a:pt x="1481419" y="6322742"/>
                </a:lnTo>
                <a:lnTo>
                  <a:pt x="540349" y="6322742"/>
                </a:lnTo>
                <a:lnTo>
                  <a:pt x="540571" y="6322264"/>
                </a:lnTo>
                <a:lnTo>
                  <a:pt x="0" y="6322264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1CCC27-D173-4BF6-AC5B-7E27E6492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4400"/>
            <a:ext cx="4369136" cy="1252728"/>
          </a:xfrm>
        </p:spPr>
        <p:txBody>
          <a:bodyPr>
            <a:normAutofit/>
          </a:bodyPr>
          <a:lstStyle/>
          <a:p>
            <a:r>
              <a:rPr lang="en-US" sz="4100" dirty="0">
                <a:solidFill>
                  <a:srgbClr val="FFFFFF"/>
                </a:solidFill>
                <a:ea typeface="+mj-lt"/>
                <a:cs typeface="+mj-lt"/>
              </a:rPr>
              <a:t>Breaking Out of Loops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B2516-EF1A-4F61-B379-E3E623A59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42032"/>
            <a:ext cx="5346940" cy="353872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 dirty="0">
                <a:solidFill>
                  <a:srgbClr val="FFFFFE"/>
                </a:solidFill>
                <a:cs typeface="Calibri"/>
              </a:rPr>
              <a:t>Keyword "break" will terminate a loop or switch statement</a:t>
            </a:r>
          </a:p>
          <a:p>
            <a:r>
              <a:rPr lang="en-US" sz="2000" dirty="0">
                <a:solidFill>
                  <a:srgbClr val="FFFFFE"/>
                </a:solidFill>
                <a:cs typeface="Calibri"/>
              </a:rPr>
              <a:t>execution returns to the next statement following the loop or switch statement</a:t>
            </a:r>
          </a:p>
          <a:p>
            <a:r>
              <a:rPr lang="en-US" sz="2000" dirty="0">
                <a:solidFill>
                  <a:srgbClr val="FFFFFE"/>
                </a:solidFill>
                <a:cs typeface="Calibri"/>
              </a:rPr>
              <a:t>When executed in an inner nested-loop, will only exit inner-most loop</a:t>
            </a:r>
          </a:p>
          <a:p>
            <a:r>
              <a:rPr lang="en-US" sz="2000" dirty="0">
                <a:solidFill>
                  <a:srgbClr val="FFFFFE"/>
                </a:solidFill>
                <a:cs typeface="Calibri"/>
              </a:rPr>
              <a:t>Use of keyword "break" to exit a loop should be </a:t>
            </a:r>
            <a:r>
              <a:rPr lang="en-US" sz="2000" u="sng" dirty="0">
                <a:solidFill>
                  <a:srgbClr val="FFFFFE"/>
                </a:solidFill>
                <a:cs typeface="Calibri"/>
              </a:rPr>
              <a:t>avoided</a:t>
            </a:r>
            <a:endParaRPr lang="en-US" u="sng" dirty="0">
              <a:cs typeface="Calibri"/>
            </a:endParaRPr>
          </a:p>
          <a:p>
            <a:r>
              <a:rPr lang="en-US" sz="2000" u="sng" dirty="0">
                <a:solidFill>
                  <a:srgbClr val="FFFFFE"/>
                </a:solidFill>
                <a:ea typeface="+mn-lt"/>
                <a:cs typeface="+mn-lt"/>
              </a:rPr>
              <a:t>May be used</a:t>
            </a:r>
            <a:r>
              <a:rPr lang="en-US" sz="2000" dirty="0">
                <a:solidFill>
                  <a:srgbClr val="FFFFFE"/>
                </a:solidFill>
                <a:ea typeface="+mn-lt"/>
                <a:cs typeface="+mn-lt"/>
              </a:rPr>
              <a:t> when exit condition is awkward to incorporate into conditional expression</a:t>
            </a:r>
          </a:p>
          <a:p>
            <a:endParaRPr lang="en-US" sz="2200" dirty="0">
              <a:solidFill>
                <a:srgbClr val="FFFFFE"/>
              </a:solidFill>
              <a:ea typeface="+mn-lt"/>
              <a:cs typeface="+mn-lt"/>
            </a:endParaRPr>
          </a:p>
        </p:txBody>
      </p:sp>
      <p:pic>
        <p:nvPicPr>
          <p:cNvPr id="5" name="Picture 5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E479FBDD-D7D8-467A-8757-47A156A606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3889" y="1287003"/>
            <a:ext cx="3746808" cy="3680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7051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573</Words>
  <Application>Microsoft Office PowerPoint</Application>
  <PresentationFormat>Widescreen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Repeating Control Structures</vt:lpstr>
      <vt:lpstr>Basic Loop Structure</vt:lpstr>
      <vt:lpstr>Conditional  While Loop</vt:lpstr>
      <vt:lpstr>Counting  While Loop</vt:lpstr>
      <vt:lpstr>For Loop</vt:lpstr>
      <vt:lpstr>Counting  For Loop</vt:lpstr>
      <vt:lpstr>Do While Loop</vt:lpstr>
      <vt:lpstr>Flag Loop</vt:lpstr>
      <vt:lpstr>Breaking Out of Loops</vt:lpstr>
      <vt:lpstr>Loop-Type Decision Tree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Paul Allen</cp:lastModifiedBy>
  <cp:revision>665</cp:revision>
  <dcterms:created xsi:type="dcterms:W3CDTF">2020-02-10T13:27:59Z</dcterms:created>
  <dcterms:modified xsi:type="dcterms:W3CDTF">2020-02-11T15:24:05Z</dcterms:modified>
</cp:coreProperties>
</file>